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319" r:id="rId3"/>
    <p:sldId id="361" r:id="rId4"/>
    <p:sldId id="362" r:id="rId5"/>
    <p:sldId id="363" r:id="rId6"/>
    <p:sldId id="364" r:id="rId7"/>
    <p:sldId id="385" r:id="rId8"/>
    <p:sldId id="386" r:id="rId9"/>
    <p:sldId id="365" r:id="rId10"/>
    <p:sldId id="366" r:id="rId11"/>
    <p:sldId id="367" r:id="rId12"/>
    <p:sldId id="368" r:id="rId13"/>
    <p:sldId id="369" r:id="rId14"/>
    <p:sldId id="387" r:id="rId15"/>
    <p:sldId id="388" r:id="rId16"/>
    <p:sldId id="389" r:id="rId17"/>
    <p:sldId id="370" r:id="rId18"/>
    <p:sldId id="371" r:id="rId19"/>
    <p:sldId id="390" r:id="rId20"/>
    <p:sldId id="391" r:id="rId21"/>
    <p:sldId id="372" r:id="rId22"/>
    <p:sldId id="374" r:id="rId23"/>
    <p:sldId id="376" r:id="rId24"/>
    <p:sldId id="377" r:id="rId25"/>
    <p:sldId id="382" r:id="rId26"/>
    <p:sldId id="392" r:id="rId27"/>
    <p:sldId id="378" r:id="rId28"/>
    <p:sldId id="383" r:id="rId29"/>
    <p:sldId id="380" r:id="rId30"/>
    <p:sldId id="384" r:id="rId31"/>
    <p:sldId id="379" r:id="rId32"/>
    <p:sldId id="2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>
        <p:scale>
          <a:sx n="125" d="100"/>
          <a:sy n="125" d="100"/>
        </p:scale>
        <p:origin x="90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09.11.2025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ИКТ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предикаты.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пользовательским типом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31960" y="1248322"/>
            <a:ext cx="73695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value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operator=(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value = v;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701481" y="1525322"/>
            <a:ext cx="43848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v(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el = 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sort(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8247707" y="3757188"/>
            <a:ext cx="3268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1358"/>
            <a:ext cx="12192000" cy="515393"/>
          </a:xfrm>
          <a:prstGeom prst="rect">
            <a:avLst/>
          </a:prstGeom>
        </p:spPr>
      </p:pic>
      <p:pic>
        <p:nvPicPr>
          <p:cNvPr id="13" name="Picture 2" descr="Meme: &quot;НЕ ПРОБЛЕМА А ПРОБЛЕМИЩЕ!!!&quot; - All Templates - Meme-arsenal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02" y="1167416"/>
            <a:ext cx="2411995" cy="22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Предикат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763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Предикат</a:t>
            </a:r>
            <a:r>
              <a:rPr lang="ru-RU" dirty="0"/>
              <a:t> — функция, возвращающая </a:t>
            </a:r>
            <a:r>
              <a:rPr lang="ru-RU" dirty="0" err="1"/>
              <a:t>bool</a:t>
            </a:r>
            <a:r>
              <a:rPr lang="ru-RU" dirty="0"/>
              <a:t>, также это может быть функтор оператор () которого возвращает </a:t>
            </a:r>
            <a:r>
              <a:rPr lang="ru-RU" dirty="0" err="1"/>
              <a:t>bool</a:t>
            </a:r>
            <a:r>
              <a:rPr lang="ru-RU" dirty="0"/>
              <a:t>. Унарный предикат — предикат принимающий 1 аргумент, к примеру !a. Бинарный предикат — предикат, принимающий 2 аргумента, примеры: a&gt;b, a&lt;b и др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0747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&gt;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304894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v(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el = 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sort(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322428" y="4572438"/>
            <a:ext cx="3934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-9, 17, -16, -50, 19, -26, 28, 8, 12, 14, </a:t>
            </a:r>
          </a:p>
          <a:p>
            <a:r>
              <a:rPr lang="ru-RU" dirty="0"/>
              <a:t>28, 19, 17, 14, 12, 8, -9, -16, -26, -50,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110766" y="5292155"/>
            <a:ext cx="4889241" cy="933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6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Функтор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99647"/>
            <a:ext cx="10763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Функторы в C++ являются сокращением от "</a:t>
            </a:r>
            <a:r>
              <a:rPr lang="ru-RU" b="1" dirty="0"/>
              <a:t>функциональные объекты</a:t>
            </a:r>
            <a:r>
              <a:rPr lang="ru-RU" dirty="0"/>
              <a:t>". </a:t>
            </a:r>
            <a:r>
              <a:rPr lang="ru-RU" b="1" dirty="0"/>
              <a:t>Функциональный объект</a:t>
            </a:r>
            <a:r>
              <a:rPr lang="ru-RU" dirty="0"/>
              <a:t> является экземпляром класса С++, в котором определён </a:t>
            </a:r>
            <a:r>
              <a:rPr lang="ru-RU" dirty="0" err="1"/>
              <a:t>operator</a:t>
            </a:r>
            <a:r>
              <a:rPr lang="ru-RU" dirty="0"/>
              <a:t>(). Если вы определите </a:t>
            </a:r>
            <a:r>
              <a:rPr lang="ru-RU" dirty="0" err="1"/>
              <a:t>operator</a:t>
            </a:r>
            <a:r>
              <a:rPr lang="ru-RU" dirty="0"/>
              <a:t>() для C++ класса, то вы получите объект, который действует как функция, но может также хранить </a:t>
            </a:r>
            <a:r>
              <a:rPr lang="ru-RU" dirty="0" smtClean="0"/>
              <a:t>состояние.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04393" y="251393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CompareMyIntFunctor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operator()(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&gt;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getCals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67" y="2178331"/>
            <a:ext cx="51393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v(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el = 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CompareMyIntFunctor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functor.getCals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sort(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functor.getCals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7343" y="302359"/>
            <a:ext cx="549181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-9, 17, -16, -50, 19, -26, 28, 8, 12, 14, </a:t>
            </a:r>
          </a:p>
          <a:p>
            <a:r>
              <a:rPr lang="ru-RU" sz="1200" dirty="0"/>
              <a:t>0</a:t>
            </a:r>
          </a:p>
          <a:p>
            <a:r>
              <a:rPr lang="ru-RU" sz="1200" dirty="0"/>
              <a:t>0</a:t>
            </a:r>
          </a:p>
          <a:p>
            <a:r>
              <a:rPr lang="ru-RU" sz="1200" dirty="0"/>
              <a:t>1</a:t>
            </a:r>
          </a:p>
          <a:p>
            <a:r>
              <a:rPr lang="ru-RU" sz="1200" dirty="0"/>
              <a:t>2</a:t>
            </a:r>
          </a:p>
          <a:p>
            <a:r>
              <a:rPr lang="ru-RU" sz="1200" dirty="0"/>
              <a:t>2</a:t>
            </a:r>
          </a:p>
          <a:p>
            <a:r>
              <a:rPr lang="ru-RU" sz="1200" dirty="0"/>
              <a:t>3</a:t>
            </a:r>
          </a:p>
          <a:p>
            <a:r>
              <a:rPr lang="ru-RU" sz="1200" dirty="0"/>
              <a:t>3</a:t>
            </a:r>
          </a:p>
          <a:p>
            <a:r>
              <a:rPr lang="ru-RU" sz="1200" dirty="0"/>
              <a:t>4</a:t>
            </a:r>
          </a:p>
          <a:p>
            <a:r>
              <a:rPr lang="ru-RU" sz="1200" dirty="0"/>
              <a:t>5</a:t>
            </a:r>
          </a:p>
          <a:p>
            <a:r>
              <a:rPr lang="ru-RU" sz="1200" dirty="0"/>
              <a:t>6</a:t>
            </a:r>
          </a:p>
          <a:p>
            <a:r>
              <a:rPr lang="ru-RU" sz="1200" dirty="0"/>
              <a:t>5</a:t>
            </a:r>
          </a:p>
          <a:p>
            <a:r>
              <a:rPr lang="ru-RU" sz="1200" dirty="0"/>
              <a:t>6</a:t>
            </a:r>
          </a:p>
          <a:p>
            <a:r>
              <a:rPr lang="ru-RU" sz="1200" dirty="0"/>
              <a:t>7</a:t>
            </a:r>
          </a:p>
          <a:p>
            <a:r>
              <a:rPr lang="ru-RU" sz="1200" dirty="0"/>
              <a:t>8</a:t>
            </a:r>
          </a:p>
          <a:p>
            <a:r>
              <a:rPr lang="ru-RU" sz="1200" dirty="0"/>
              <a:t>9</a:t>
            </a:r>
          </a:p>
          <a:p>
            <a:r>
              <a:rPr lang="ru-RU" sz="1200" dirty="0"/>
              <a:t>10</a:t>
            </a:r>
          </a:p>
          <a:p>
            <a:r>
              <a:rPr lang="ru-RU" sz="1200" dirty="0"/>
              <a:t>11</a:t>
            </a:r>
          </a:p>
          <a:p>
            <a:r>
              <a:rPr lang="ru-RU" sz="1200" dirty="0"/>
              <a:t>7</a:t>
            </a:r>
          </a:p>
          <a:p>
            <a:r>
              <a:rPr lang="ru-RU" sz="1200" dirty="0"/>
              <a:t>8</a:t>
            </a:r>
          </a:p>
          <a:p>
            <a:r>
              <a:rPr lang="ru-RU" sz="1200" dirty="0"/>
              <a:t>9</a:t>
            </a:r>
          </a:p>
          <a:p>
            <a:r>
              <a:rPr lang="ru-RU" sz="1200" dirty="0"/>
              <a:t>10</a:t>
            </a:r>
          </a:p>
          <a:p>
            <a:r>
              <a:rPr lang="ru-RU" sz="1200" dirty="0"/>
              <a:t>11</a:t>
            </a:r>
          </a:p>
          <a:p>
            <a:r>
              <a:rPr lang="ru-RU" sz="1200" dirty="0"/>
              <a:t>12</a:t>
            </a:r>
          </a:p>
          <a:p>
            <a:r>
              <a:rPr lang="ru-RU" sz="1200" dirty="0"/>
              <a:t>13</a:t>
            </a:r>
          </a:p>
          <a:p>
            <a:r>
              <a:rPr lang="ru-RU" sz="1200" dirty="0"/>
              <a:t>8</a:t>
            </a:r>
          </a:p>
          <a:p>
            <a:r>
              <a:rPr lang="ru-RU" sz="1200" dirty="0"/>
              <a:t>9</a:t>
            </a:r>
          </a:p>
          <a:p>
            <a:r>
              <a:rPr lang="ru-RU" sz="1200" dirty="0"/>
              <a:t>10</a:t>
            </a:r>
          </a:p>
          <a:p>
            <a:r>
              <a:rPr lang="ru-RU" sz="1200" dirty="0"/>
              <a:t>11</a:t>
            </a:r>
          </a:p>
          <a:p>
            <a:r>
              <a:rPr lang="ru-RU" sz="1200" dirty="0"/>
              <a:t>12</a:t>
            </a:r>
          </a:p>
          <a:p>
            <a:r>
              <a:rPr lang="ru-RU" sz="1200" dirty="0"/>
              <a:t>13</a:t>
            </a:r>
          </a:p>
          <a:p>
            <a:r>
              <a:rPr lang="ru-RU" sz="1200" dirty="0"/>
              <a:t>14</a:t>
            </a:r>
          </a:p>
          <a:p>
            <a:r>
              <a:rPr lang="ru-RU" sz="1200" dirty="0"/>
              <a:t>15</a:t>
            </a:r>
          </a:p>
          <a:p>
            <a:r>
              <a:rPr lang="ru-RU" sz="1200" dirty="0"/>
              <a:t>28, 19, 17, 14, 12, 8, -9, -16, -26, -50,</a:t>
            </a:r>
          </a:p>
          <a:p>
            <a:r>
              <a:rPr lang="ru-RU" sz="1200" dirty="0"/>
              <a:t>0</a:t>
            </a:r>
          </a:p>
        </p:txBody>
      </p:sp>
      <p:pic>
        <p:nvPicPr>
          <p:cNvPr id="13" name="Picture 6" descr="Мем: &quot;Так стоп&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74" y="4910561"/>
            <a:ext cx="2243593" cy="19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Лямбда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6511" y="1065519"/>
            <a:ext cx="7555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v(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el = 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sort(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[&amp;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MyInt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&gt;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b.getValue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el: 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el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111905" y="3143010"/>
            <a:ext cx="3803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-9, 17, -16, -50, 19, -26, 28, 8, 12, 14, </a:t>
            </a:r>
          </a:p>
          <a:p>
            <a:r>
              <a:rPr lang="ru-RU" dirty="0"/>
              <a:t>0</a:t>
            </a:r>
          </a:p>
          <a:p>
            <a:r>
              <a:rPr lang="ru-RU" dirty="0"/>
              <a:t>28, 19, 17, 14, 12, 8, -9, -16, -26, -50,</a:t>
            </a:r>
          </a:p>
          <a:p>
            <a:r>
              <a:rPr lang="ru-RU" dirty="0"/>
              <a:t>31</a:t>
            </a:r>
          </a:p>
        </p:txBody>
      </p:sp>
      <p:pic>
        <p:nvPicPr>
          <p:cNvPr id="11" name="Picture 2" descr="Тяжелое время / стена :: часы :: смешные картинки (фото приколы) / смешные  картинки и другие приколы: комиксы, гиф анимация, видео, лучший  интеллектуальный юмор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92" y="4343339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это такое?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6" y="1437778"/>
            <a:ext cx="110958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Понятие лямбда-функции пришло из математической логики и функционального программирования, а корни уходят в работы </a:t>
            </a:r>
            <a:r>
              <a:rPr lang="ru-RU" b="1" dirty="0" err="1"/>
              <a:t>Алонзо</a:t>
            </a:r>
            <a:r>
              <a:rPr lang="ru-RU" b="1" dirty="0"/>
              <a:t> </a:t>
            </a:r>
            <a:r>
              <a:rPr lang="ru-RU" b="1" dirty="0" err="1"/>
              <a:t>Чёрча</a:t>
            </a:r>
            <a:r>
              <a:rPr lang="ru-RU" b="1" dirty="0"/>
              <a:t> </a:t>
            </a:r>
            <a:r>
              <a:rPr lang="ru-RU" b="1" dirty="0" smtClean="0"/>
              <a:t>1930-х </a:t>
            </a:r>
            <a:r>
              <a:rPr lang="ru-RU" b="1" dirty="0"/>
              <a:t>годов</a:t>
            </a:r>
            <a:r>
              <a:rPr lang="ru-RU" dirty="0" smtClean="0"/>
              <a:t>. Он </a:t>
            </a:r>
            <a:r>
              <a:rPr lang="ru-RU" dirty="0"/>
              <a:t>разработал формальную систему под названием </a:t>
            </a:r>
            <a:r>
              <a:rPr lang="ru-RU" b="1" dirty="0"/>
              <a:t>λ-исчисление</a:t>
            </a:r>
            <a:r>
              <a:rPr lang="ru-RU" dirty="0"/>
              <a:t> (</a:t>
            </a:r>
            <a:r>
              <a:rPr lang="ru-RU" dirty="0" err="1"/>
              <a:t>lambda</a:t>
            </a:r>
            <a:r>
              <a:rPr lang="ru-RU" dirty="0"/>
              <a:t> </a:t>
            </a:r>
            <a:r>
              <a:rPr lang="ru-RU" dirty="0" err="1"/>
              <a:t>calculus</a:t>
            </a:r>
            <a:r>
              <a:rPr lang="ru-RU" dirty="0"/>
              <a:t>) — это математическая модель, описывающая, как можно выражать вычисления с помощью функций и их применения к аргументам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Ключевой идеей модели является посылка, что любое </a:t>
            </a:r>
            <a:r>
              <a:rPr lang="ru-RU" dirty="0"/>
              <a:t>вычисление можно представить как последовательность применения функций к значениям.</a:t>
            </a:r>
          </a:p>
          <a:p>
            <a:pPr algn="just"/>
            <a:r>
              <a:rPr lang="ru-RU" dirty="0"/>
              <a:t>Функциональные языки, такие как </a:t>
            </a:r>
            <a:r>
              <a:rPr lang="ru-RU" dirty="0" err="1"/>
              <a:t>Lisp</a:t>
            </a:r>
            <a:r>
              <a:rPr lang="ru-RU" dirty="0"/>
              <a:t> (1958), ML (1973), </a:t>
            </a:r>
            <a:r>
              <a:rPr lang="ru-RU" dirty="0" err="1"/>
              <a:t>Scheme</a:t>
            </a:r>
            <a:r>
              <a:rPr lang="ru-RU" dirty="0"/>
              <a:t> (1975) и </a:t>
            </a:r>
            <a:r>
              <a:rPr lang="ru-RU" dirty="0" err="1"/>
              <a:t>Haskell</a:t>
            </a:r>
            <a:r>
              <a:rPr lang="ru-RU" dirty="0"/>
              <a:t> (1990), строились вокруг принципа, что функции — это значения</a:t>
            </a:r>
            <a:r>
              <a:rPr lang="ru-RU" dirty="0" smtClean="0"/>
              <a:t>. В таком случае их </a:t>
            </a:r>
            <a:r>
              <a:rPr lang="ru-RU" dirty="0"/>
              <a:t>можно</a:t>
            </a:r>
            <a:r>
              <a:rPr lang="ru-RU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smtClean="0"/>
              <a:t>создавать </a:t>
            </a:r>
            <a:r>
              <a:rPr lang="ru-RU" b="1" dirty="0"/>
              <a:t>прямо во время выполнения программы</a:t>
            </a:r>
            <a:r>
              <a:rPr lang="ru-RU" b="1" dirty="0" smtClean="0"/>
              <a:t>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smtClean="0"/>
              <a:t>передавать </a:t>
            </a:r>
            <a:r>
              <a:rPr lang="ru-RU" b="1" dirty="0"/>
              <a:t>как аргументы другим функциям</a:t>
            </a:r>
            <a:r>
              <a:rPr lang="ru-RU" b="1" dirty="0" smtClean="0"/>
              <a:t>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 smtClean="0"/>
              <a:t>возвращать </a:t>
            </a:r>
            <a:r>
              <a:rPr lang="ru-RU" b="1" dirty="0"/>
              <a:t>из функций</a:t>
            </a:r>
            <a:r>
              <a:rPr lang="ru-RU" b="1" dirty="0" smtClean="0"/>
              <a:t>.</a:t>
            </a:r>
          </a:p>
          <a:p>
            <a:pPr algn="just"/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64" y="3446264"/>
            <a:ext cx="3050472" cy="291008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3503" y="4549676"/>
            <a:ext cx="84207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 другой стороны функции, которые принимают функции, возвращают функции или делают и то и другое называют </a:t>
            </a:r>
            <a:r>
              <a:rPr lang="ru-RU" b="1" dirty="0"/>
              <a:t>функциями высшего порядка (</a:t>
            </a:r>
            <a:r>
              <a:rPr lang="ru-RU" b="1" dirty="0" err="1"/>
              <a:t>higher-order</a:t>
            </a:r>
            <a:r>
              <a:rPr lang="ru-RU" b="1" dirty="0"/>
              <a:t> </a:t>
            </a:r>
            <a:r>
              <a:rPr lang="ru-RU" b="1" dirty="0" err="1"/>
              <a:t>function</a:t>
            </a:r>
            <a:r>
              <a:rPr lang="ru-RU" b="1" dirty="0"/>
              <a:t>)</a:t>
            </a:r>
            <a:r>
              <a:rPr lang="ru-RU" dirty="0"/>
              <a:t>. Это одно из ключевых понятий в функциональном программировании и напрямую связано с лямбда-функциями</a:t>
            </a:r>
          </a:p>
          <a:p>
            <a:pPr algn="just"/>
            <a:endParaRPr lang="ru-RU" dirty="0"/>
          </a:p>
          <a:p>
            <a:pPr algn="just"/>
            <a:r>
              <a:rPr lang="en-US" dirty="0"/>
              <a:t>LISP: </a:t>
            </a:r>
            <a:r>
              <a:rPr lang="nn-NO" b="1" dirty="0"/>
              <a:t>(map (lambda (x) (+ x 1)) '(1 2 3))</a:t>
            </a:r>
            <a:r>
              <a:rPr lang="ru-RU" b="1" dirty="0"/>
              <a:t> </a:t>
            </a:r>
            <a:r>
              <a:rPr lang="ru-RU" dirty="0"/>
              <a:t>- применяют функцию “+1” ко всем элементам списка.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007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в С++?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6" y="1437778"/>
            <a:ext cx="11095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 стандарта C++11 в языке не было встроенных анонимных функций — их заменяли функторы и указатели на функции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Однако</a:t>
            </a:r>
            <a:r>
              <a:rPr lang="ru-RU" dirty="0"/>
              <a:t>, под влиянием функциональных концепций, появившихся в других языках, </a:t>
            </a:r>
            <a:r>
              <a:rPr lang="ru-RU" b="1" dirty="0"/>
              <a:t>стандарт C++11 ввёл лямбда-выражения</a:t>
            </a:r>
            <a:r>
              <a:rPr lang="ru-RU" dirty="0"/>
              <a:t>, которые реализуют ту же идею — </a:t>
            </a:r>
            <a:r>
              <a:rPr lang="ru-RU" b="1" dirty="0"/>
              <a:t>создание безымянной функции прямо в месте использования</a:t>
            </a:r>
            <a:r>
              <a:rPr lang="ru-RU" dirty="0"/>
              <a:t>.</a:t>
            </a:r>
          </a:p>
          <a:p>
            <a:r>
              <a:rPr lang="ru-RU" dirty="0" smtClean="0"/>
              <a:t>Их развитие продолжилось в C++14, C++17 и C++20, где были добавлены новые возможности.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51184" y="3007438"/>
            <a:ext cx="8180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for_each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[](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x) { x *=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4" y="3464727"/>
            <a:ext cx="4104594" cy="307418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6" y="3607602"/>
            <a:ext cx="64407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Лямбда-функции — это мост между математическими принципами функционального программирования и практической реализацией в C++.Они позволяют использовать выразительные, компактные и безопасные функциональные конструкции внутри императивного и объектно-ориентированного языка.</a:t>
            </a:r>
          </a:p>
          <a:p>
            <a:endParaRPr lang="ru-RU" dirty="0"/>
          </a:p>
          <a:p>
            <a:r>
              <a:rPr lang="ru-RU" dirty="0"/>
              <a:t>Лямбда-функции не могли бы иметь такого значения без </a:t>
            </a:r>
            <a:r>
              <a:rPr lang="ru-RU" b="1" dirty="0"/>
              <a:t>замыканий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8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Замыкание?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6" y="1437778"/>
            <a:ext cx="1109583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Замыкание (</a:t>
            </a:r>
            <a:r>
              <a:rPr lang="ru-RU" b="1" dirty="0" err="1" smtClean="0"/>
              <a:t>closure</a:t>
            </a:r>
            <a:r>
              <a:rPr lang="ru-RU" b="1" dirty="0" smtClean="0"/>
              <a:t>)</a:t>
            </a:r>
            <a:r>
              <a:rPr lang="ru-RU" dirty="0" smtClean="0"/>
              <a:t> — это </a:t>
            </a:r>
            <a:r>
              <a:rPr lang="ru-RU" b="1" dirty="0" smtClean="0"/>
              <a:t>функция, которая “захватывает” переменные из своей внешней области видимости</a:t>
            </a:r>
            <a:r>
              <a:rPr lang="ru-RU" dirty="0" smtClean="0"/>
              <a:t> и может использовать их даже после того, как эта область закончила своё существование.</a:t>
            </a:r>
          </a:p>
          <a:p>
            <a:r>
              <a:rPr lang="ru-RU" dirty="0" smtClean="0"/>
              <a:t>Каждое лямбда-выражение в C++ создаёт </a:t>
            </a:r>
            <a:r>
              <a:rPr lang="ru-RU" b="1" dirty="0" smtClean="0"/>
              <a:t>объект особого безымянного типа, </a:t>
            </a:r>
            <a:r>
              <a:rPr lang="ru-RU" dirty="0" smtClean="0"/>
              <a:t>который захватывает переменные, поэтому процесс расширения контекста называю </a:t>
            </a:r>
            <a:r>
              <a:rPr lang="ru-RU" b="1" dirty="0" smtClean="0"/>
              <a:t>захватом</a:t>
            </a:r>
            <a:r>
              <a:rPr lang="en-US" b="1" dirty="0" smtClean="0"/>
              <a:t>(capture)</a:t>
            </a:r>
            <a:r>
              <a:rPr lang="ru-RU" b="1" dirty="0" smtClean="0"/>
              <a:t>.</a:t>
            </a:r>
          </a:p>
          <a:p>
            <a:r>
              <a:rPr lang="ru-RU" b="1" dirty="0" smtClean="0"/>
              <a:t>Технически</a:t>
            </a:r>
            <a:r>
              <a:rPr lang="en-US" b="1" dirty="0" smtClean="0"/>
              <a:t>: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Каждая </a:t>
            </a:r>
            <a:r>
              <a:rPr lang="ru-RU" dirty="0"/>
              <a:t>лямбда создаёт объект специального типа с перегруженным оператором </a:t>
            </a:r>
            <a:r>
              <a:rPr lang="ru-RU" dirty="0" err="1"/>
              <a:t>operator</a:t>
            </a:r>
            <a:r>
              <a:rPr lang="ru-RU" dirty="0" smtClean="0"/>
              <a:t>().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Захваченные </a:t>
            </a:r>
            <a:r>
              <a:rPr lang="ru-RU" dirty="0"/>
              <a:t>переменные становятся членами этого объекта</a:t>
            </a:r>
            <a:r>
              <a:rPr lang="ru-RU" dirty="0" smtClean="0"/>
              <a:t>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</a:t>
            </a:r>
            <a:r>
              <a:rPr lang="ru-RU" dirty="0"/>
              <a:t>захвате по значению — копии значений сохраняются внутри</a:t>
            </a:r>
            <a:r>
              <a:rPr lang="ru-RU" dirty="0" smtClean="0"/>
              <a:t>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</a:t>
            </a:r>
            <a:r>
              <a:rPr lang="ru-RU" dirty="0"/>
              <a:t>захвате по ссылке — хранятся ссылки на внешние объекты</a:t>
            </a:r>
            <a:r>
              <a:rPr lang="ru-RU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Если </a:t>
            </a:r>
            <a:r>
              <a:rPr lang="ru-RU" dirty="0"/>
              <a:t>переменная, захваченная по ссылке, </a:t>
            </a:r>
            <a:r>
              <a:rPr lang="ru-RU" b="1" dirty="0"/>
              <a:t>уничтожена</a:t>
            </a:r>
            <a:r>
              <a:rPr lang="ru-RU" dirty="0"/>
              <a:t> до вызова лямбды, поведение </a:t>
            </a:r>
            <a:r>
              <a:rPr lang="ru-RU" b="1" dirty="0" err="1"/>
              <a:t>неопределено</a:t>
            </a:r>
            <a:r>
              <a:rPr lang="ru-RU" b="1" dirty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12529"/>
                </a:solidFill>
              </a:rPr>
              <a:t>Объект имеет тип </a:t>
            </a:r>
            <a:r>
              <a:rPr lang="ru-RU" dirty="0" err="1" smtClean="0">
                <a:solidFill>
                  <a:srgbClr val="212529"/>
                </a:solidFill>
              </a:rPr>
              <a:t>non-union</a:t>
            </a:r>
            <a:r>
              <a:rPr lang="ru-RU" dirty="0">
                <a:solidFill>
                  <a:srgbClr val="212529"/>
                </a:solidFill>
              </a:rPr>
              <a:t>, </a:t>
            </a:r>
            <a:r>
              <a:rPr lang="ru-RU" dirty="0" err="1" smtClean="0">
                <a:solidFill>
                  <a:srgbClr val="212529"/>
                </a:solidFill>
              </a:rPr>
              <a:t>non-aggregate</a:t>
            </a:r>
            <a:endParaRPr lang="ru-RU" dirty="0" smtClean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Лямбду без захваченных переменных </a:t>
            </a:r>
            <a:r>
              <a:rPr lang="ru-RU" dirty="0"/>
              <a:t>можно </a:t>
            </a:r>
            <a:r>
              <a:rPr lang="ru-RU" b="1" dirty="0"/>
              <a:t>неявно преобразовать в указатель на </a:t>
            </a:r>
            <a:r>
              <a:rPr lang="ru-RU" b="1" dirty="0" smtClean="0"/>
              <a:t>функцию</a:t>
            </a:r>
            <a:endParaRPr lang="en-US" b="1" dirty="0" smtClean="0"/>
          </a:p>
          <a:p>
            <a:endParaRPr lang="ru-RU" b="1" dirty="0" smtClean="0"/>
          </a:p>
          <a:p>
            <a:r>
              <a:rPr lang="ru-RU" b="1" dirty="0" smtClean="0"/>
              <a:t>На практике</a:t>
            </a:r>
            <a:r>
              <a:rPr lang="en-US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создавать компактные обработчики и фильтры без глобальных переменных</a:t>
            </a:r>
            <a:r>
              <a:rPr lang="ru-RU" dirty="0" smtClean="0"/>
              <a:t>;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хранить </a:t>
            </a:r>
            <a:r>
              <a:rPr lang="ru-RU" dirty="0"/>
              <a:t>контекст состояния между вызовами</a:t>
            </a:r>
            <a:r>
              <a:rPr lang="ru-RU" dirty="0" smtClean="0"/>
              <a:t>;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передавать </a:t>
            </a:r>
            <a:r>
              <a:rPr lang="ru-RU" dirty="0"/>
              <a:t>в </a:t>
            </a:r>
            <a:r>
              <a:rPr lang="ru-RU" dirty="0" smtClean="0"/>
              <a:t>функции поведение</a:t>
            </a:r>
            <a:r>
              <a:rPr lang="ru-RU" dirty="0"/>
              <a:t>, зависящее от внешних переменных</a:t>
            </a:r>
            <a:r>
              <a:rPr lang="ru-RU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строить </a:t>
            </a:r>
            <a:r>
              <a:rPr lang="ru-RU" dirty="0"/>
              <a:t>функции высшего порядка, которые возвращают другие функции с уже частично “зашитым” контекстом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6894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Сигнатура лямбды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7739" y="1202681"/>
            <a:ext cx="11076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Лямбда выражения </a:t>
            </a:r>
            <a:r>
              <a:rPr lang="ru-RU" dirty="0"/>
              <a:t>– техника программирования, сочетающая в себе преимущества указателей на функции и функциональных объектов, позволяет избежать неудобств. </a:t>
            </a:r>
            <a:r>
              <a:rPr lang="ru-RU" dirty="0" smtClean="0"/>
              <a:t>Лямбда </a:t>
            </a:r>
            <a:r>
              <a:rPr lang="ru-RU" dirty="0"/>
              <a:t>выражения позволяют вам писать более компактный код и избежать ошибок, нежели используя функциональные объекты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57739" y="4389774"/>
            <a:ext cx="6943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</a:rPr>
              <a:t>1) </a:t>
            </a:r>
            <a:r>
              <a:rPr lang="ru-RU" dirty="0" smtClean="0">
                <a:solidFill>
                  <a:srgbClr val="222222"/>
                </a:solidFill>
              </a:rPr>
              <a:t>Захват </a:t>
            </a:r>
            <a:r>
              <a:rPr lang="ru-RU" dirty="0">
                <a:solidFill>
                  <a:srgbClr val="222222"/>
                </a:solidFill>
              </a:rPr>
              <a:t>переменных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2) Список </a:t>
            </a:r>
            <a:r>
              <a:rPr lang="ru-RU" dirty="0" smtClean="0">
                <a:solidFill>
                  <a:srgbClr val="222222"/>
                </a:solidFill>
              </a:rPr>
              <a:t>аргументов функции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3) </a:t>
            </a:r>
            <a:r>
              <a:rPr lang="ru-RU" dirty="0" smtClean="0">
                <a:solidFill>
                  <a:srgbClr val="222222"/>
                </a:solidFill>
              </a:rPr>
              <a:t>Спецификатор изменение </a:t>
            </a:r>
            <a:r>
              <a:rPr lang="ru-RU" dirty="0">
                <a:solidFill>
                  <a:srgbClr val="222222"/>
                </a:solidFill>
              </a:rPr>
              <a:t>параметра переданного по значению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4) </a:t>
            </a:r>
            <a:r>
              <a:rPr lang="ru-RU" dirty="0" smtClean="0">
                <a:solidFill>
                  <a:srgbClr val="222222"/>
                </a:solidFill>
              </a:rPr>
              <a:t>Спецификатор отсутствия исключений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5) </a:t>
            </a:r>
            <a:r>
              <a:rPr lang="ru-RU" dirty="0" smtClean="0">
                <a:solidFill>
                  <a:srgbClr val="222222"/>
                </a:solidFill>
              </a:rPr>
              <a:t>Тип возвращаемого значения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6) Тело лямбда выражения</a:t>
            </a:r>
            <a:endParaRPr lang="ru-RU" dirty="0"/>
          </a:p>
        </p:txBody>
      </p:sp>
      <p:pic>
        <p:nvPicPr>
          <p:cNvPr id="13" name="Picture 2" descr="Продолжаем буйствовать / Коллективное творчество(БЛ) :: Бесконечное лето ::  Ru VN (Русскоязычные визуальные новеллы,Отечественные визуальные новеллы)  :: Визуальные новеллы :: фэндомы / картинки, комиксы, интересные  тематические статьи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48" y="3743787"/>
            <a:ext cx="3410540" cy="25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/>
          <p:cNvGrpSpPr/>
          <p:nvPr/>
        </p:nvGrpSpPr>
        <p:grpSpPr>
          <a:xfrm>
            <a:off x="2945870" y="2100192"/>
            <a:ext cx="6300261" cy="2173363"/>
            <a:chOff x="557738" y="2921539"/>
            <a:chExt cx="6300261" cy="217336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557738" y="3063577"/>
              <a:ext cx="6300261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[&lt;захваченные переменные&gt;] (&lt;аргументы функции&gt;) </a:t>
              </a:r>
              <a:endParaRPr lang="ru-RU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ru-RU" dirty="0" err="1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mutable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ru-RU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noexcept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-&gt; 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&lt;тип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ru-RU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возращаемого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значения&gt;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endParaRPr lang="ru-RU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  <a:endParaRPr lang="ru-RU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   // Тело функции</a:t>
              </a:r>
              <a:endParaRPr lang="ru-RU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Овал 5"/>
            <p:cNvSpPr/>
            <p:nvPr/>
          </p:nvSpPr>
          <p:spPr>
            <a:xfrm>
              <a:off x="2205317" y="2921539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1</a:t>
              </a:r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347447" y="2921539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2</a:t>
              </a:r>
              <a:endParaRPr lang="ru-RU" dirty="0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830630" y="3421319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</a:p>
          </p:txBody>
        </p:sp>
        <p:sp>
          <p:nvSpPr>
            <p:cNvPr id="16" name="Овал 15"/>
            <p:cNvSpPr/>
            <p:nvPr/>
          </p:nvSpPr>
          <p:spPr>
            <a:xfrm>
              <a:off x="830630" y="3690183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4</a:t>
              </a:r>
              <a:endParaRPr lang="ru-RU" dirty="0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830630" y="3959047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5</a:t>
              </a:r>
              <a:endParaRPr lang="ru-RU" dirty="0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3138855" y="4534188"/>
              <a:ext cx="224117" cy="2241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6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сигнатуры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170" y="1219410"/>
            <a:ext cx="1109607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222222"/>
                </a:solidFill>
              </a:rPr>
              <a:t>Захват </a:t>
            </a:r>
            <a:r>
              <a:rPr lang="ru-RU" b="1" dirty="0">
                <a:solidFill>
                  <a:srgbClr val="222222"/>
                </a:solidFill>
              </a:rPr>
              <a:t>переменных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Лямбда выражение может получать доступ практически к любым переменным и использовать их внутри тела. </a:t>
            </a:r>
            <a:r>
              <a:rPr lang="ru-RU" dirty="0" smtClean="0">
                <a:solidFill>
                  <a:srgbClr val="222222"/>
                </a:solidFill>
              </a:rPr>
              <a:t>Маска </a:t>
            </a:r>
            <a:r>
              <a:rPr lang="ru-RU" dirty="0">
                <a:solidFill>
                  <a:srgbClr val="222222"/>
                </a:solidFill>
              </a:rPr>
              <a:t>определяет способ получения параметров телом лямбда выражения. Доступ к переменным, перед которыми стоит амперсанд (&amp;), осуществляется по ссылке, а перед которыми нет амперсанда, соответственно </a:t>
            </a:r>
            <a:r>
              <a:rPr lang="ru-RU" dirty="0"/>
              <a:t>по значению. Пустая маска ([]) означает, что тело выражения не имеет доступа к переменным.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[]</a:t>
            </a:r>
            <a:r>
              <a:rPr lang="ru-RU" dirty="0"/>
              <a:t> ничего не </a:t>
            </a:r>
            <a:r>
              <a:rPr lang="ru-RU" dirty="0" smtClean="0"/>
              <a:t>захватывает</a:t>
            </a:r>
            <a:r>
              <a:rPr lang="en-US" dirty="0" smtClean="0"/>
              <a:t>;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[</a:t>
            </a:r>
            <a:r>
              <a:rPr lang="ru-RU" b="1" dirty="0" err="1"/>
              <a:t>a,&amp;b</a:t>
            </a:r>
            <a:r>
              <a:rPr lang="ru-RU" b="1" dirty="0"/>
              <a:t>] </a:t>
            </a:r>
            <a:r>
              <a:rPr lang="ru-RU" dirty="0"/>
              <a:t>где a захвачена по значению, а b захвачена по </a:t>
            </a:r>
            <a:r>
              <a:rPr lang="ru-RU" dirty="0" smtClean="0"/>
              <a:t>ссылке</a:t>
            </a:r>
            <a:r>
              <a:rPr lang="en-US" dirty="0" smtClean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[</a:t>
            </a:r>
            <a:r>
              <a:rPr lang="ru-RU" b="1" dirty="0" err="1"/>
              <a:t>this</a:t>
            </a:r>
            <a:r>
              <a:rPr lang="ru-RU" b="1" dirty="0"/>
              <a:t>]</a:t>
            </a:r>
            <a:r>
              <a:rPr lang="ru-RU" dirty="0"/>
              <a:t> захватывает указатель </a:t>
            </a:r>
            <a:r>
              <a:rPr lang="ru-RU" dirty="0" err="1"/>
              <a:t>this</a:t>
            </a:r>
            <a:r>
              <a:rPr lang="ru-RU" dirty="0"/>
              <a:t> по </a:t>
            </a:r>
            <a:r>
              <a:rPr lang="ru-RU" dirty="0" smtClean="0"/>
              <a:t>значению</a:t>
            </a:r>
            <a:r>
              <a:rPr lang="en-US" dirty="0" smtClean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[&amp;]</a:t>
            </a:r>
            <a:r>
              <a:rPr lang="ru-RU" dirty="0"/>
              <a:t> захват всех символов по </a:t>
            </a:r>
            <a:r>
              <a:rPr lang="ru-RU" dirty="0" smtClean="0"/>
              <a:t>ссылке</a:t>
            </a:r>
            <a:r>
              <a:rPr lang="en-US" dirty="0" smtClean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[=]</a:t>
            </a:r>
            <a:r>
              <a:rPr lang="ru-RU" dirty="0"/>
              <a:t> захват всех символов по </a:t>
            </a:r>
            <a:r>
              <a:rPr lang="ru-RU" dirty="0" smtClean="0"/>
              <a:t>значению</a:t>
            </a:r>
            <a:r>
              <a:rPr lang="en-US" dirty="0" smtClean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[=, &amp;b]</a:t>
            </a:r>
            <a:r>
              <a:rPr lang="ru-RU" b="1" dirty="0" smtClean="0"/>
              <a:t> </a:t>
            </a:r>
            <a:r>
              <a:rPr lang="ru-RU" dirty="0"/>
              <a:t>по умолчанию по значению, y по </a:t>
            </a:r>
            <a:r>
              <a:rPr lang="ru-RU" dirty="0" smtClean="0"/>
              <a:t>ссылке</a:t>
            </a:r>
            <a:r>
              <a:rPr lang="en-US" dirty="0" smtClean="0"/>
              <a:t>;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[&amp;, </a:t>
            </a:r>
            <a:r>
              <a:rPr lang="en-US" b="1" dirty="0" smtClean="0"/>
              <a:t>a]</a:t>
            </a:r>
            <a:r>
              <a:rPr lang="ru-RU" dirty="0" smtClean="0"/>
              <a:t> </a:t>
            </a:r>
            <a:r>
              <a:rPr lang="ru-RU" dirty="0"/>
              <a:t>по умолчанию по ссылке, x по </a:t>
            </a:r>
            <a:r>
              <a:rPr lang="ru-RU" dirty="0" smtClean="0"/>
              <a:t>значению</a:t>
            </a:r>
            <a:r>
              <a:rPr lang="en-US" dirty="0" smtClean="0"/>
              <a:t>;</a:t>
            </a:r>
            <a:endParaRPr lang="ru-RU" dirty="0" smtClean="0"/>
          </a:p>
          <a:p>
            <a:endParaRPr lang="en-US" dirty="0" smtClean="0">
              <a:solidFill>
                <a:srgbClr val="222222"/>
              </a:solidFill>
            </a:endParaRPr>
          </a:p>
          <a:p>
            <a:r>
              <a:rPr lang="ru-RU" dirty="0" smtClean="0">
                <a:solidFill>
                  <a:srgbClr val="222222"/>
                </a:solidFill>
              </a:rPr>
              <a:t>С </a:t>
            </a:r>
            <a:r>
              <a:rPr lang="en-US" b="1" dirty="0" smtClean="0">
                <a:solidFill>
                  <a:srgbClr val="222222"/>
                </a:solidFill>
              </a:rPr>
              <a:t>C++</a:t>
            </a:r>
            <a:r>
              <a:rPr lang="ru-RU" b="1" dirty="0" smtClean="0">
                <a:solidFill>
                  <a:srgbClr val="222222"/>
                </a:solidFill>
              </a:rPr>
              <a:t> 14 </a:t>
            </a:r>
            <a:r>
              <a:rPr lang="ru-RU" dirty="0" smtClean="0">
                <a:solidFill>
                  <a:srgbClr val="222222"/>
                </a:solidFill>
              </a:rPr>
              <a:t>можно </a:t>
            </a:r>
            <a:r>
              <a:rPr lang="ru-RU" b="1" dirty="0" smtClean="0">
                <a:solidFill>
                  <a:srgbClr val="222222"/>
                </a:solidFill>
              </a:rPr>
              <a:t>инициализировать</a:t>
            </a:r>
            <a:r>
              <a:rPr lang="ru-RU" dirty="0" smtClean="0">
                <a:solidFill>
                  <a:srgbClr val="222222"/>
                </a:solidFill>
              </a:rPr>
              <a:t> переменные внутри маски</a:t>
            </a:r>
            <a:endParaRPr lang="en-US" dirty="0" smtClean="0">
              <a:solidFill>
                <a:srgbClr val="222222"/>
              </a:solidFill>
            </a:endParaRPr>
          </a:p>
          <a:p>
            <a:endParaRPr lang="en-US" dirty="0">
              <a:solidFill>
                <a:srgbClr val="222222"/>
              </a:solidFill>
            </a:endParaRPr>
          </a:p>
          <a:p>
            <a:endParaRPr lang="en-US" dirty="0" smtClean="0">
              <a:solidFill>
                <a:srgbClr val="222222"/>
              </a:solidFill>
            </a:endParaRPr>
          </a:p>
          <a:p>
            <a:r>
              <a:rPr lang="ru-RU" dirty="0" smtClean="0">
                <a:solidFill>
                  <a:srgbClr val="222222"/>
                </a:solidFill>
              </a:rPr>
              <a:t>А с </a:t>
            </a:r>
            <a:r>
              <a:rPr lang="ru-RU" b="1" dirty="0" err="1" smtClean="0">
                <a:solidFill>
                  <a:srgbClr val="222222"/>
                </a:solidFill>
              </a:rPr>
              <a:t>С</a:t>
            </a:r>
            <a:r>
              <a:rPr lang="ru-RU" b="1" dirty="0" smtClean="0">
                <a:solidFill>
                  <a:srgbClr val="222222"/>
                </a:solidFill>
              </a:rPr>
              <a:t>++ 17</a:t>
            </a:r>
            <a:r>
              <a:rPr lang="ru-RU" dirty="0" smtClean="0">
                <a:solidFill>
                  <a:srgbClr val="222222"/>
                </a:solidFill>
              </a:rPr>
              <a:t>, можно захватывать объект  класса по значению</a:t>
            </a:r>
            <a:r>
              <a:rPr lang="en-US" dirty="0" smtClean="0">
                <a:solidFill>
                  <a:srgbClr val="222222"/>
                </a:solidFill>
              </a:rPr>
              <a:t>: </a:t>
            </a:r>
            <a:r>
              <a:rPr lang="en-US" b="1" dirty="0"/>
              <a:t>[*this]</a:t>
            </a:r>
            <a:r>
              <a:rPr lang="ru-RU" dirty="0" smtClean="0">
                <a:solidFill>
                  <a:srgbClr val="222222"/>
                </a:solidFill>
              </a:rPr>
              <a:t>.</a:t>
            </a:r>
            <a:endParaRPr lang="ru-RU" dirty="0">
              <a:solidFill>
                <a:srgbClr val="22222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908621" y="39432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01797" y="49724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12" name="Picture 2" descr="Создать мем Ты хочешь меня опять довести д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07" y="2763477"/>
            <a:ext cx="2225841" cy="222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92361" y="5157133"/>
            <a:ext cx="7007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[v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::vector&lt;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}]()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 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2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сгнатуры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170" y="1219410"/>
            <a:ext cx="1109607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Список аргументов функции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Список параметров лямбда выражения содержит список параметров для функции, у которых существуют следующим </a:t>
            </a:r>
            <a:r>
              <a:rPr lang="ru-RU" dirty="0" smtClean="0">
                <a:solidFill>
                  <a:srgbClr val="222222"/>
                </a:solidFill>
              </a:rPr>
              <a:t>ограничения: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222222"/>
                </a:solidFill>
              </a:rPr>
              <a:t>Список </a:t>
            </a:r>
            <a:r>
              <a:rPr lang="ru-RU" dirty="0">
                <a:solidFill>
                  <a:srgbClr val="222222"/>
                </a:solidFill>
              </a:rPr>
              <a:t>параметров не может содержать значения по </a:t>
            </a:r>
            <a:r>
              <a:rPr lang="ru-RU" dirty="0" smtClean="0">
                <a:solidFill>
                  <a:srgbClr val="222222"/>
                </a:solidFill>
              </a:rPr>
              <a:t>умолчанию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222222"/>
                </a:solidFill>
              </a:rPr>
              <a:t>Не </a:t>
            </a:r>
            <a:r>
              <a:rPr lang="ru-RU" dirty="0">
                <a:solidFill>
                  <a:srgbClr val="222222"/>
                </a:solidFill>
              </a:rPr>
              <a:t>может содержать неименованные </a:t>
            </a:r>
            <a:r>
              <a:rPr lang="ru-RU" dirty="0" smtClean="0">
                <a:solidFill>
                  <a:srgbClr val="222222"/>
                </a:solidFill>
              </a:rPr>
              <a:t>параметры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222222"/>
                </a:solidFill>
              </a:rPr>
              <a:t>Ограниченное </a:t>
            </a:r>
            <a:r>
              <a:rPr lang="ru-RU" dirty="0">
                <a:solidFill>
                  <a:srgbClr val="222222"/>
                </a:solidFill>
              </a:rPr>
              <a:t>число параметров</a:t>
            </a:r>
          </a:p>
          <a:p>
            <a:endParaRPr lang="ru-RU" dirty="0" smtClean="0">
              <a:solidFill>
                <a:srgbClr val="212529"/>
              </a:solidFill>
              <a:latin typeface="Roboto"/>
            </a:endParaRPr>
          </a:p>
          <a:p>
            <a:endParaRPr lang="ru-RU" dirty="0">
              <a:solidFill>
                <a:srgbClr val="212529"/>
              </a:solidFill>
              <a:latin typeface="Roboto"/>
            </a:endParaRPr>
          </a:p>
          <a:p>
            <a:endParaRPr lang="en-US" dirty="0" smtClean="0">
              <a:solidFill>
                <a:srgbClr val="212529"/>
              </a:solidFill>
              <a:latin typeface="Roboto"/>
            </a:endParaRPr>
          </a:p>
          <a:p>
            <a:r>
              <a:rPr lang="ru-RU" dirty="0" smtClean="0">
                <a:solidFill>
                  <a:srgbClr val="212529"/>
                </a:solidFill>
                <a:latin typeface="Roboto"/>
              </a:rPr>
              <a:t>В </a:t>
            </a:r>
            <a:r>
              <a:rPr lang="ru-RU" dirty="0">
                <a:solidFill>
                  <a:srgbClr val="212529"/>
                </a:solidFill>
                <a:latin typeface="Roboto"/>
              </a:rPr>
              <a:t>стандарте </a:t>
            </a:r>
            <a:r>
              <a:rPr lang="ru-RU" b="1" dirty="0">
                <a:solidFill>
                  <a:srgbClr val="212529"/>
                </a:solidFill>
                <a:latin typeface="Roboto"/>
              </a:rPr>
              <a:t>C++14 </a:t>
            </a:r>
            <a:r>
              <a:rPr lang="ru-RU" dirty="0">
                <a:solidFill>
                  <a:srgbClr val="212529"/>
                </a:solidFill>
                <a:latin typeface="Roboto"/>
              </a:rPr>
              <a:t>появилась возможность определять аргументы лямбда функций как </a:t>
            </a:r>
            <a:r>
              <a:rPr lang="ru-RU" dirty="0" err="1">
                <a:solidFill>
                  <a:srgbClr val="212529"/>
                </a:solidFill>
                <a:latin typeface="Roboto"/>
              </a:rPr>
              <a:t>auto</a:t>
            </a:r>
            <a:r>
              <a:rPr lang="ru-RU" dirty="0">
                <a:solidFill>
                  <a:srgbClr val="212529"/>
                </a:solidFill>
                <a:latin typeface="Roboto"/>
              </a:rPr>
              <a:t>, за счёт чего лямбда функцию можно передавать в качестве аргумента самой себе по ссылке. </a:t>
            </a:r>
            <a:endParaRPr lang="en-US" dirty="0" smtClean="0">
              <a:solidFill>
                <a:srgbClr val="212529"/>
              </a:solidFill>
              <a:latin typeface="Roboto"/>
            </a:endParaRPr>
          </a:p>
          <a:p>
            <a:endParaRPr lang="ru-RU" dirty="0" smtClean="0">
              <a:solidFill>
                <a:srgbClr val="212529"/>
              </a:solidFill>
              <a:latin typeface="Roboto"/>
            </a:endParaRPr>
          </a:p>
          <a:p>
            <a:endParaRPr lang="ru-RU" dirty="0">
              <a:solidFill>
                <a:srgbClr val="212529"/>
              </a:solidFill>
              <a:latin typeface="Roboto"/>
            </a:endParaRPr>
          </a:p>
          <a:p>
            <a:endParaRPr lang="en-US" dirty="0">
              <a:solidFill>
                <a:srgbClr val="212529"/>
              </a:solidFill>
              <a:latin typeface="Roboto"/>
            </a:endParaRPr>
          </a:p>
          <a:p>
            <a:r>
              <a:rPr lang="ru-RU" dirty="0" smtClean="0">
                <a:solidFill>
                  <a:srgbClr val="212529"/>
                </a:solidFill>
                <a:latin typeface="Roboto"/>
              </a:rPr>
              <a:t>В С++20 появилась возможность использовать концепты.</a:t>
            </a:r>
            <a:endParaRPr lang="ru-RU" dirty="0">
              <a:solidFill>
                <a:srgbClr val="222222"/>
              </a:solidFill>
            </a:endParaRP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908621" y="39432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01797" y="49724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51374" y="5497113"/>
            <a:ext cx="563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::integral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+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993209" y="29704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s)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s; 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57329" y="4488784"/>
            <a:ext cx="8367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 };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57" y="4488784"/>
            <a:ext cx="2111311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3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Соцсети - о голодовке Савченко: &quot;Шо, опять?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5459" r="814" b="2704"/>
          <a:stretch/>
        </p:blipFill>
        <p:spPr bwMode="auto">
          <a:xfrm>
            <a:off x="1026059" y="34506"/>
            <a:ext cx="10139882" cy="6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сигнатуры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89866"/>
            <a:ext cx="11014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Спецификатор изменение параметра переданного по значению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Спецификация позволяет разрешить телу лямбда выражения и заменить переменные, полученные по значению.</a:t>
            </a:r>
            <a:endParaRPr lang="ru-RU" b="1" dirty="0"/>
          </a:p>
          <a:p>
            <a:r>
              <a:rPr lang="ru-RU" b="1" dirty="0">
                <a:solidFill>
                  <a:srgbClr val="222222"/>
                </a:solidFill>
              </a:rPr>
              <a:t>Спецификатор отсутствия исключений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Лямбда выражения может включать в себя спецификацию </a:t>
            </a:r>
            <a:r>
              <a:rPr lang="ru-RU" dirty="0" err="1" smtClean="0"/>
              <a:t>отсутсвия</a:t>
            </a:r>
            <a:r>
              <a:rPr lang="ru-RU" dirty="0" smtClean="0"/>
              <a:t> исключения. </a:t>
            </a:r>
            <a:r>
              <a:rPr lang="ru-RU" dirty="0" smtClean="0"/>
              <a:t>Ключевое </a:t>
            </a:r>
            <a:r>
              <a:rPr lang="ru-RU" dirty="0"/>
              <a:t>слово </a:t>
            </a:r>
            <a:r>
              <a:rPr lang="ru-RU" dirty="0" err="1"/>
              <a:t>noexcept</a:t>
            </a:r>
            <a:r>
              <a:rPr lang="ru-RU" dirty="0"/>
              <a:t> указывает компилятору, может ли функция (в том числе лямбда) выбрасывать исключения</a:t>
            </a:r>
            <a:r>
              <a:rPr lang="ru-RU" dirty="0" smtClean="0"/>
              <a:t>. Если </a:t>
            </a:r>
            <a:r>
              <a:rPr lang="ru-RU" dirty="0"/>
              <a:t>функция не должна выбрасывать исключений, её объявляют как </a:t>
            </a:r>
            <a:r>
              <a:rPr lang="ru-RU" dirty="0" err="1"/>
              <a:t>noexcept</a:t>
            </a:r>
            <a:r>
              <a:rPr lang="ru-RU" dirty="0" smtClean="0"/>
              <a:t>. Если </a:t>
            </a:r>
            <a:r>
              <a:rPr lang="ru-RU" dirty="0"/>
              <a:t>во время выполнения из такой функции всё же выбрасывается исключение, программа вызывает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terminate</a:t>
            </a:r>
            <a:r>
              <a:rPr lang="ru-RU" dirty="0"/>
              <a:t>() — аварийное завершение.</a:t>
            </a:r>
            <a:endParaRPr lang="ru-RU" dirty="0"/>
          </a:p>
          <a:p>
            <a:endParaRPr lang="ru-RU" dirty="0" smtClean="0"/>
          </a:p>
          <a:p>
            <a:r>
              <a:rPr lang="ru-RU" b="1" dirty="0" smtClean="0"/>
              <a:t>Зачем?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 и </a:t>
            </a:r>
            <a:r>
              <a:rPr lang="ru-RU" dirty="0" smtClean="0"/>
              <a:t>предсказуемость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Оптимизация производительности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Контракт интерфейса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 smtClean="0"/>
              <a:t>Возможно указать условие действительность </a:t>
            </a:r>
            <a:r>
              <a:rPr lang="en-US" dirty="0" err="1" smtClean="0"/>
              <a:t>noexcept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ru-RU" dirty="0"/>
              <a:t>Имеет влияние на использование </a:t>
            </a:r>
            <a:r>
              <a:rPr lang="en-US" dirty="0"/>
              <a:t>move </a:t>
            </a:r>
            <a:r>
              <a:rPr lang="ru-RU" dirty="0"/>
              <a:t>семантики в </a:t>
            </a:r>
            <a:r>
              <a:rPr lang="ru-RU" dirty="0" smtClean="0"/>
              <a:t>контейнерах</a:t>
            </a:r>
            <a:r>
              <a:rPr lang="en-US" dirty="0" smtClean="0"/>
              <a:t> </a:t>
            </a:r>
            <a:r>
              <a:rPr lang="ru-RU" dirty="0" smtClean="0"/>
              <a:t>стандартной библиотеки.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54718" y="40299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[]()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runtime_error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"oops"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❌ приведёт к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::terminate()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64101" y="5345214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==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Части сигнатуры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89866"/>
            <a:ext cx="110143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Возвращаемый тип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Спецификация определяет возвращаемый тип лямбда выражения. Вы можете не использовать данную конструкцию, если тело выражения имеет только одну инструкцию “</a:t>
            </a:r>
            <a:r>
              <a:rPr lang="ru-RU" b="1" dirty="0" err="1" smtClean="0"/>
              <a:t>return</a:t>
            </a:r>
            <a:r>
              <a:rPr lang="ru-RU" dirty="0" smtClean="0"/>
              <a:t>” или не возвращает значения вообще. Если тело содержит только одну “</a:t>
            </a:r>
            <a:r>
              <a:rPr lang="ru-RU" b="1" dirty="0" err="1" smtClean="0"/>
              <a:t>return</a:t>
            </a:r>
            <a:r>
              <a:rPr lang="ru-RU" dirty="0" smtClean="0"/>
              <a:t>” инструкцию, компилятор установит возвращаемый тип лямбда выражения идентичный типу “</a:t>
            </a:r>
            <a:r>
              <a:rPr lang="ru-RU" b="1" dirty="0" err="1" smtClean="0"/>
              <a:t>return</a:t>
            </a:r>
            <a:r>
              <a:rPr lang="ru-RU" dirty="0" smtClean="0"/>
              <a:t>” инструкции.</a:t>
            </a:r>
          </a:p>
          <a:p>
            <a:r>
              <a:rPr lang="ru-RU" dirty="0" smtClean="0"/>
              <a:t>Это означает, что лямбда функция может использовать не только переменные, которые передаются ей в качестве параметров, но и какие-либо объекты, которые были объявлены вне </a:t>
            </a:r>
            <a:r>
              <a:rPr lang="ru-RU" b="1" dirty="0" smtClean="0"/>
              <a:t>лямбда-функции</a:t>
            </a:r>
            <a:r>
              <a:rPr lang="ru-RU" dirty="0" smtClean="0"/>
              <a:t>.</a:t>
            </a:r>
          </a:p>
          <a:p>
            <a:endParaRPr lang="ru-RU" b="1" dirty="0" smtClean="0"/>
          </a:p>
          <a:p>
            <a:r>
              <a:rPr lang="ru-RU" b="1" dirty="0" smtClean="0"/>
              <a:t>Тело лямбда выражения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тело выражения накладываются идентичные ограничения, как на блок кода или метод.</a:t>
            </a:r>
            <a:endParaRPr lang="ru-RU" b="1" dirty="0" smtClean="0"/>
          </a:p>
          <a:p>
            <a:endParaRPr lang="ru-RU" dirty="0" smtClean="0"/>
          </a:p>
          <a:p>
            <a:r>
              <a:rPr lang="en-US" b="1" dirty="0" smtClean="0"/>
              <a:t>requires</a:t>
            </a:r>
          </a:p>
          <a:p>
            <a:r>
              <a:rPr lang="ru-RU" dirty="0" smtClean="0"/>
              <a:t>Со стандарта </a:t>
            </a:r>
            <a:r>
              <a:rPr lang="en-US" dirty="0" smtClean="0"/>
              <a:t>C++ 2</a:t>
            </a:r>
            <a:r>
              <a:rPr lang="ru-RU" dirty="0" smtClean="0"/>
              <a:t>0</a:t>
            </a:r>
            <a:r>
              <a:rPr lang="en-US" dirty="0" smtClean="0"/>
              <a:t> </a:t>
            </a:r>
            <a:r>
              <a:rPr lang="ru-RU" dirty="0" smtClean="0"/>
              <a:t>появилась возможность создавать шаблонизированные лямбды и использовать внутри них требования к типам спецификации шаблонов через концепты или блок </a:t>
            </a:r>
            <a:r>
              <a:rPr lang="en-US" dirty="0" smtClean="0"/>
              <a:t>requires</a:t>
            </a:r>
            <a:r>
              <a:rPr lang="ru-RU" dirty="0" smtClean="0"/>
              <a:t>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863264" y="5521149"/>
            <a:ext cx="8465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Container,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(Container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p) requires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invocable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Container::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{...}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1211123" y="1047361"/>
            <a:ext cx="9572531" cy="5447645"/>
            <a:chOff x="875168" y="517803"/>
            <a:chExt cx="9572531" cy="5447645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875168" y="517803"/>
              <a:ext cx="8564578" cy="5447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main(){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srand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(time(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vector&lt;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 v(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auto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 el: v){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el = -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50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+ rand() % 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positives =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count_if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v.begin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v.end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[](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el){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 &gt; 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 });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negatives =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v.size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 - positives;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positives &lt;&lt; </a:t>
              </a:r>
              <a:r>
                <a:rPr lang="en-US" sz="12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 vs "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negatives &lt;&lt;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for_each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v.begin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v.end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[positives, negatives] (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auto&amp;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el)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mutable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           // </a:t>
              </a:r>
              <a:r>
                <a:rPr lang="en-US" sz="12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&lt;&lt; el &lt;&lt; " " &lt;&lt; positives &lt;&lt; " " &lt;&lt; negatives &lt;&lt; </a:t>
              </a:r>
              <a:r>
                <a:rPr lang="en-US" sz="12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;</a:t>
              </a:r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(el &gt; 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&amp;&amp; positives &gt; negatives){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el *= -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positives--;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negatives++;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}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(el &lt; 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&amp;&amp; positives &lt; negatives){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el *= -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positives++;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    negatives--;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}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);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positives &lt;&lt; </a:t>
              </a:r>
              <a:r>
                <a:rPr lang="en-US" sz="12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 vs "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negatives &lt;&lt;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positives =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count_if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v.begin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v.end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[](</a:t>
              </a:r>
              <a:r>
                <a:rPr lang="en-US" sz="12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el){ </a:t>
              </a:r>
              <a:r>
                <a:rPr lang="en-US" sz="12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 &gt; </a:t>
              </a:r>
              <a:r>
                <a:rPr lang="en-US" sz="12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 });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negatives =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v.size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 - positives;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positives &lt;&lt; </a:t>
              </a:r>
              <a:r>
                <a:rPr lang="en-US" sz="12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 vs "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negatives &lt;&lt; 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9439746" y="3226236"/>
              <a:ext cx="1007953" cy="9233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dirty="0"/>
                <a:t>62 </a:t>
              </a:r>
              <a:r>
                <a:rPr lang="ru-RU" dirty="0" err="1"/>
                <a:t>vs</a:t>
              </a:r>
              <a:r>
                <a:rPr lang="ru-RU" dirty="0"/>
                <a:t> 38</a:t>
              </a:r>
            </a:p>
            <a:p>
              <a:r>
                <a:rPr lang="ru-RU" dirty="0"/>
                <a:t>62 </a:t>
              </a:r>
              <a:r>
                <a:rPr lang="ru-RU" dirty="0" err="1"/>
                <a:t>vs</a:t>
              </a:r>
              <a:r>
                <a:rPr lang="ru-RU" dirty="0"/>
                <a:t> 38</a:t>
              </a:r>
            </a:p>
            <a:p>
              <a:r>
                <a:rPr lang="ru-RU" dirty="0"/>
                <a:t>50 </a:t>
              </a:r>
              <a:r>
                <a:rPr lang="ru-RU" dirty="0" err="1"/>
                <a:t>vs</a:t>
              </a:r>
              <a:r>
                <a:rPr lang="ru-RU" dirty="0"/>
                <a:t> 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9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Генерация случайных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чисел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95219"/>
            <a:ext cx="100201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Мы привыкли использовать генератор случайных числе из С, так как он прост и понятен, нам он давно известен. Однако, он имеет ряд ограничений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Он генерирует только целочисленные </a:t>
            </a:r>
            <a:r>
              <a:rPr lang="ru-RU" dirty="0" smtClean="0"/>
              <a:t>значения, а для получения дробных значений выполняется деление </a:t>
            </a:r>
            <a:r>
              <a:rPr lang="ru-RU" dirty="0" smtClean="0"/>
              <a:t>на максимально возможное сгенерированное </a:t>
            </a:r>
            <a:r>
              <a:rPr lang="ru-RU" dirty="0" smtClean="0"/>
              <a:t>значение.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Он использует только один алгоритм генерации, предоставляющий равномерное распределение чисел по всему диапазону.</a:t>
            </a:r>
          </a:p>
          <a:p>
            <a:r>
              <a:rPr lang="ru-RU" dirty="0" smtClean="0"/>
              <a:t>Для ряда задач эти ограничения могут быть критичными, по этой причине, в стандартной библиотеке С++ </a:t>
            </a:r>
            <a:r>
              <a:rPr lang="en-US" b="1" dirty="0"/>
              <a:t>&lt;</a:t>
            </a:r>
            <a:r>
              <a:rPr lang="en-US" b="1" dirty="0" smtClean="0"/>
              <a:t>random&gt;</a:t>
            </a:r>
            <a:r>
              <a:rPr lang="en-US" dirty="0" smtClean="0"/>
              <a:t> </a:t>
            </a:r>
            <a:r>
              <a:rPr lang="ru-RU" dirty="0" smtClean="0"/>
              <a:t>определены собственные </a:t>
            </a:r>
            <a:r>
              <a:rPr lang="ru-RU" dirty="0" smtClean="0"/>
              <a:t>способы </a:t>
            </a:r>
            <a:r>
              <a:rPr lang="ru-RU" dirty="0" smtClean="0"/>
              <a:t>генерации случайных чисел.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Генерация в С++ делится на 3 части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ru-RU" dirty="0" smtClean="0"/>
              <a:t>Выбор основы для генератора случайных чисел – это зерно генератора, на основании которого будет строится последовательность. Зерном является </a:t>
            </a:r>
            <a:r>
              <a:rPr lang="en-US" b="1" u="sng" dirty="0" err="1"/>
              <a:t>random_device</a:t>
            </a:r>
            <a:r>
              <a:rPr lang="ru-RU" dirty="0" smtClean="0"/>
              <a:t> детерминированный генератор целочисленных значений, точнее результат его работы</a:t>
            </a:r>
          </a:p>
          <a:p>
            <a:pPr marL="342900" indent="-342900">
              <a:buAutoNum type="arabicPeriod"/>
            </a:pPr>
            <a:r>
              <a:rPr lang="ru-RU" dirty="0" smtClean="0"/>
              <a:t>Выбор алгоритма генерации, библиотека предоставляет множество вариантов генерации, один из самых популярных </a:t>
            </a:r>
            <a:r>
              <a:rPr lang="en-US" b="1" u="sng" dirty="0" smtClean="0"/>
              <a:t>mt19937</a:t>
            </a:r>
            <a:r>
              <a:rPr lang="ru-RU" dirty="0" smtClean="0"/>
              <a:t> (чаще всего встречается в примерах на С++).</a:t>
            </a:r>
          </a:p>
          <a:p>
            <a:pPr marL="342900" indent="-342900">
              <a:buAutoNum type="arabicPeriod"/>
            </a:pPr>
            <a:r>
              <a:rPr lang="ru-RU" dirty="0" smtClean="0"/>
              <a:t>Выбор распределения, стандартное равномерное распределение</a:t>
            </a:r>
            <a:r>
              <a:rPr lang="en-US" dirty="0" smtClean="0"/>
              <a:t> </a:t>
            </a:r>
            <a:r>
              <a:rPr lang="en-US" b="1" u="sng" dirty="0" err="1" smtClean="0"/>
              <a:t>uniform_int_distribution</a:t>
            </a:r>
            <a:r>
              <a:rPr lang="en-US" dirty="0" smtClean="0"/>
              <a:t> (</a:t>
            </a:r>
            <a:r>
              <a:rPr lang="ru-RU" dirty="0" smtClean="0"/>
              <a:t>для целых чисел</a:t>
            </a:r>
            <a:r>
              <a:rPr lang="en-US" dirty="0" smtClean="0"/>
              <a:t>) </a:t>
            </a:r>
            <a:r>
              <a:rPr lang="ru-RU" dirty="0" smtClean="0"/>
              <a:t>и </a:t>
            </a:r>
            <a:r>
              <a:rPr lang="en-US" b="1" u="sng" dirty="0" err="1" smtClean="0"/>
              <a:t>uniform_real_distribution</a:t>
            </a:r>
            <a:r>
              <a:rPr lang="en-US" dirty="0" smtClean="0"/>
              <a:t> </a:t>
            </a:r>
            <a:r>
              <a:rPr lang="ru-RU" dirty="0" smtClean="0"/>
              <a:t>(для рациональных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7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401902" y="1064543"/>
            <a:ext cx="52813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v;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list&lt;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l;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random_device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mt19937 engine(r());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uniform_int_distribution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uniform_real_distribution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print(v);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print(l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4446" y="1100571"/>
            <a:ext cx="816172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print(vector&lt;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v){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VN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v.size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"vector["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VN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"]{"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for_each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&amp;VN](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el){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el &lt;&lt; 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 != VN -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print(list&lt;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LN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l.size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"list["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LN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"]{"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for_each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l.begin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l.end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[&amp;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&amp;LN](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el){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setprecision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el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 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 != LN -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587230" y="4850335"/>
            <a:ext cx="6096000" cy="1477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dirty="0" err="1"/>
              <a:t>vector</a:t>
            </a:r>
            <a:r>
              <a:rPr lang="ru-RU" dirty="0"/>
              <a:t>[20]{12, 83, 75, 96, -37, 58, 15, 17, -66, -97, -4, -32, 69, 30, 70, -43, -100, -9, 87, 44}</a:t>
            </a:r>
          </a:p>
          <a:p>
            <a:r>
              <a:rPr lang="ru-RU" dirty="0" err="1"/>
              <a:t>list</a:t>
            </a:r>
            <a:r>
              <a:rPr lang="ru-RU" dirty="0"/>
              <a:t>[20]{-0.303, 0.189, 0.918, 0.323, 0.403, -0.852, -0.324, -0.938, 0.932, 0.559, -0.868, -0.17, -0.434, 0.141, 0.121, 0.459, -0.476, -0.553, -0.0438, 0.771}</a:t>
            </a:r>
          </a:p>
        </p:txBody>
      </p:sp>
    </p:spTree>
    <p:extLst>
      <p:ext uri="{BB962C8B-B14F-4D97-AF65-F5344CB8AC3E}">
        <p14:creationId xmlns:p14="http://schemas.microsoft.com/office/powerpoint/2010/main" val="13576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Унифицируем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7" y="1278040"/>
            <a:ext cx="1054558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Type,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Container&gt;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Container generate(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Type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left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is_floating_point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&lt;Type&gt;::value ? -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-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Type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right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is_floating_point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&lt;Type&gt;::value ?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random_device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::mt19937 engine(r());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Container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is_floating_point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&lt;Type&gt;::value){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uniform_real_distribution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(left, right);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container.push_back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uniform_int_distribution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(left, right);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container.push_back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container;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www.meme-arsenal.com/memes/b9ea960409ec84ae14efacde14c8a0b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8" y="2530652"/>
            <a:ext cx="3083420" cy="308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18825" y="2530652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ЧТО ЗА ФУНКЦИИ?</a:t>
            </a:r>
            <a:endParaRPr lang="ru-RU" b="1" dirty="0">
              <a:solidFill>
                <a:schemeClr val="bg1"/>
              </a:solidFill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74290" y="5215771"/>
            <a:ext cx="19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ЗАЧЕМ ШАБЛОН?</a:t>
            </a:r>
            <a:endParaRPr lang="ru-RU" b="1" dirty="0">
              <a:solidFill>
                <a:schemeClr val="bg1"/>
              </a:solidFill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93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Унифицируем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8120" y="1164134"/>
            <a:ext cx="1165098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Type,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template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Container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requires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is_same_v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Container&lt;Type&gt;::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Type&gt; &amp;&amp;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::integral&lt;Type&gt; ||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floating_point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generate(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Type left  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is_floating_point_v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?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  :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Type right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is_floating_point_v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?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   :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-&gt; Container&lt;Type&gt;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random_device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::mt19937 engine(r());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Container&lt;Type&gt; container;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floating_point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uniform_real_distribution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(left, right);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N; ++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uniform_int_distribution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&lt;Type&gt;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(left, right);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N; ++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(engine));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container;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098" name="Picture 2" descr="https://www.meme-arsenal.com/memes/21f111d1658fbfa18ced6311040f28d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4" y="3430335"/>
            <a:ext cx="3658686" cy="333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Унифицируем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450"/>
            <a:ext cx="101118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Container&gt;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Container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VN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::string name = __PRETTY_FUNCTION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__;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не средство языка, а компилятора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name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name.substr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name.find_last_of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"::"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name.find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"]"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name &lt;&lt;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VN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"]{"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for_each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v.end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[&amp;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&amp;VN](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el){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el &lt;&lt; ((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 != VN -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https://www.meme-arsenal.com/memes/32720e6443b11b6e3db765192f652fa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97" y="496135"/>
            <a:ext cx="3848703" cy="201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47090" y="481752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ПОЧЕМУ НЕЛЬЗЯ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621355" y="2140958"/>
            <a:ext cx="378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ПРОГРАММИРОВАТЬ НОРМАЛЬНО?</a:t>
            </a:r>
          </a:p>
        </p:txBody>
      </p:sp>
    </p:spTree>
    <p:extLst>
      <p:ext uri="{BB962C8B-B14F-4D97-AF65-F5344CB8AC3E}">
        <p14:creationId xmlns:p14="http://schemas.microsoft.com/office/powerpoint/2010/main" val="2485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Унифицируем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84370"/>
            <a:ext cx="972044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&lt;vector&gt;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&lt;list&gt;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&lt;set&gt;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deque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base.h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v = generate&lt;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vector&lt;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&gt;&gt;(N);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list&lt;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l = generate&lt;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list&lt;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&gt;&gt;(N);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d = generate&lt;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deque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&gt;&gt;(N, -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1000000000000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1000000000000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print(v);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print(l);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print(d);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89017" y="1133866"/>
            <a:ext cx="8412142" cy="2862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err="1"/>
              <a:t>vector</a:t>
            </a:r>
            <a:r>
              <a:rPr lang="ru-RU" dirty="0"/>
              <a:t>&lt;</a:t>
            </a:r>
            <a:r>
              <a:rPr lang="ru-RU" dirty="0" err="1"/>
              <a:t>int</a:t>
            </a:r>
            <a:r>
              <a:rPr lang="ru-RU" dirty="0"/>
              <a:t>&gt;][20]{12, 45, -30, 83, -99, 19, 75, 3, 92, 96, -66, 32, -37, 6, 40, 58, -49, -86, 15, -34}</a:t>
            </a:r>
          </a:p>
          <a:p>
            <a:r>
              <a:rPr lang="ru-RU" dirty="0" err="1"/>
              <a:t>list</a:t>
            </a:r>
            <a:r>
              <a:rPr lang="ru-RU" dirty="0"/>
              <a:t>&lt;</a:t>
            </a:r>
            <a:r>
              <a:rPr lang="ru-RU" dirty="0" err="1"/>
              <a:t>double</a:t>
            </a:r>
            <a:r>
              <a:rPr lang="ru-RU" dirty="0"/>
              <a:t>&gt;][20]{0.452498, 0.830679, 0.188648, 0.0307165, 0.950299, 0.323121, 0.0573049, 0.576986, -0.851799, -0.3403, 0.167488, -0.938056, 0.857187, -0.960495, 0.558744, -0.32791, -0.314948, -0.170361, 0.814626, 0.302961}</a:t>
            </a:r>
          </a:p>
          <a:p>
            <a:r>
              <a:rPr lang="ru-RU" dirty="0" err="1"/>
              <a:t>deque</a:t>
            </a:r>
            <a:r>
              <a:rPr lang="ru-RU" dirty="0"/>
              <a:t>&lt;</a:t>
            </a:r>
            <a:r>
              <a:rPr lang="ru-RU" dirty="0" err="1"/>
              <a:t>long</a:t>
            </a:r>
            <a:r>
              <a:rPr lang="ru-RU" dirty="0"/>
              <a:t> </a:t>
            </a:r>
            <a:r>
              <a:rPr lang="ru-RU" dirty="0" err="1"/>
              <a:t>long</a:t>
            </a:r>
            <a:r>
              <a:rPr lang="ru-RU" dirty="0"/>
              <a:t> </a:t>
            </a:r>
            <a:r>
              <a:rPr lang="ru-RU" dirty="0" err="1"/>
              <a:t>int</a:t>
            </a:r>
            <a:r>
              <a:rPr lang="ru-RU" dirty="0"/>
              <a:t>&gt;][20]{124105681002, -300283945447, -988857462583, 745970169002, 919743648206, -657856202574, -366369262418, 403545890237, -492875599044, 148172963230, -323182973939, -523125605698, -652414337696, 932820119257, 309017435041, -45073958523, -869679843303, -972448559986, 687524060525, -434561197696}</a:t>
            </a:r>
          </a:p>
        </p:txBody>
      </p:sp>
    </p:spTree>
    <p:extLst>
      <p:ext uri="{BB962C8B-B14F-4D97-AF65-F5344CB8AC3E}">
        <p14:creationId xmlns:p14="http://schemas.microsoft.com/office/powerpoint/2010/main" val="31332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с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сортировками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7" y="1265576"/>
            <a:ext cx="110176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Pair: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pair&lt;FT, ST&gt;{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Pair(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b): pair&lt;FT, ST&gt;(a, b) {};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FFT,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FST&gt;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operator&lt;&lt;(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out,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Pair&lt;FFT, FST&gt;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FFT,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FST&gt;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operator&lt;&lt;(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out,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Pair&lt;FFT, FST&gt;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out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value.first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(vector&lt;Pair&lt;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 a, vector&lt;Pair&lt;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 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::equal(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a.begin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b.begin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[](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a.first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b.first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b.second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076" name="Picture 4" descr="https://www.meme-arsenal.com/memes/c44afbbf77c95b034d2dbe5580f7cb6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48" y="2913894"/>
            <a:ext cx="3421233" cy="339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53326" y="3871686"/>
            <a:ext cx="1485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А ДАЛЬШЕ МЫ ИСПОЛЬЗУЕМ ПАРУ</a:t>
            </a:r>
            <a:endParaRPr lang="ru-RU" sz="1400" b="1" dirty="0">
              <a:solidFill>
                <a:schemeClr val="bg1"/>
              </a:solidFill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496" y="2913894"/>
            <a:ext cx="1485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ИЗ СТАНДАРТНОЙ БИБЛИОТЕКЕ?</a:t>
            </a:r>
            <a:endParaRPr lang="ru-RU" sz="1400" b="1" dirty="0">
              <a:solidFill>
                <a:schemeClr val="bg1"/>
              </a:solidFill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64496" y="4610350"/>
            <a:ext cx="148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75000"/>
                      <a:lumOff val="25000"/>
                      <a:alpha val="60000"/>
                    </a:schemeClr>
                  </a:glow>
                </a:effectLst>
              </a:rPr>
              <a:t>ИЗ БИБЛИОТЕКИ ЖЕ?</a:t>
            </a:r>
            <a:endParaRPr lang="ru-RU" sz="1400" b="1" dirty="0">
              <a:solidFill>
                <a:schemeClr val="bg1"/>
              </a:solidFill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18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Стандартная библиотека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89866"/>
            <a:ext cx="100942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языке программирования C++ термин </a:t>
            </a:r>
            <a:r>
              <a:rPr lang="ru-RU" b="1" dirty="0"/>
              <a:t>Стандартная Библиотека</a:t>
            </a:r>
            <a:r>
              <a:rPr lang="ru-RU" dirty="0"/>
              <a:t> означает коллекцию классов и функций, </a:t>
            </a:r>
            <a:r>
              <a:rPr lang="ru-RU" dirty="0" smtClean="0"/>
              <a:t>реализованных </a:t>
            </a:r>
            <a:r>
              <a:rPr lang="ru-RU" dirty="0" smtClean="0"/>
              <a:t>на</a:t>
            </a:r>
            <a:r>
              <a:rPr lang="ru-RU" dirty="0"/>
              <a:t> </a:t>
            </a:r>
            <a:r>
              <a:rPr lang="ru-RU" dirty="0" smtClean="0"/>
              <a:t>самом языке.</a:t>
            </a:r>
            <a:endParaRPr lang="ru-RU" dirty="0"/>
          </a:p>
          <a:p>
            <a:r>
              <a:rPr lang="ru-RU" dirty="0"/>
              <a:t>Стандартные C++ библиотеки представляют собой наборы функций, констант, классов, объектов и шаблонов, которые расширяют язык С</a:t>
            </a:r>
            <a:r>
              <a:rPr lang="ru-RU" dirty="0" smtClean="0"/>
              <a:t>++, </a:t>
            </a:r>
            <a:r>
              <a:rPr lang="ru-RU" dirty="0"/>
              <a:t>предоставляя базовую функциональность для выполнения различных задач, таких как: классы для взаимодействия с операционной системой, контейнеры данных, манипуляторы для работы с этими данными и наиболее используемые алгоритмы.</a:t>
            </a:r>
            <a:br>
              <a:rPr lang="ru-RU" dirty="0"/>
            </a:br>
            <a:r>
              <a:rPr lang="ru-RU" dirty="0"/>
              <a:t>Все элементы стандартных библиотек С++ распределены по различным заголовочным файлам, которые необходимо подключать к программе. Только так можно использовать элементы этих библиотек. Ниже приведены стандартные библиотеки языка программирования С++.</a:t>
            </a:r>
          </a:p>
          <a:p>
            <a:r>
              <a:rPr lang="ru-RU" dirty="0"/>
              <a:t>Стандартная Библиотека поддерживает несколько основных контейнеров, функций для работы с этими контейнерами, объектов-функции, основных типов строк и потоков (включая интерактивный и файловый ввод-вывод), поддержку некоторых языковых особенностей, и часто используемые функции для выполнения таких задач, как, например, нахождение квадратного корня числа.</a:t>
            </a:r>
          </a:p>
          <a:p>
            <a:r>
              <a:rPr lang="ru-RU" dirty="0"/>
              <a:t>Стандартная библиотека шаблонов (STL) — подмножество стандартной библиотеки C++ и содержит контейнеры, алгоритмы, итераторы, объекты-функции и т. д. Хотя некоторые программисты используют термин «STL» вместе (или попеременно) с термином «Стандартная библиотека C++».</a:t>
            </a:r>
          </a:p>
        </p:txBody>
      </p:sp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с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сортировками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7" y="1295219"/>
            <a:ext cx="112077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v = generate&lt;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vector&lt;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&gt;&gt;(N,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el: v)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v_pair.push_back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&gt;(el,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v;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sort(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v_copy.begin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v_copy.end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sort(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v_pair_copy.begin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v_pair_copy.end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[](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vector&lt;Pair&lt;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stable_sort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v_pair_t_copy.begin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v_pair_t_copy.end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[](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Pair&lt;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b.first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print(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"equal order first(sort), third(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stable_sort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):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equal_order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v_pair_t_copy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сортировками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11596" y="1659285"/>
            <a:ext cx="11568808" cy="3539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&gt;][20]{6, 6, 0, 8, 7, 9, 10, 5, 1, 6, 9, 4, 8, 7, 1, 2, 5, 0, 1, 0}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&gt;][20]{0, 0, 0, 1, 1, 1, 2, 4, 5, 5, 6, 6, 6, 7, 7, 8, 8, 9, 9, 10}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&gt;][20]{(6,0), (6,1), (0,2), (8,3), (7,4), (9,5), (10,6), (5,7), (1,8), (6,9), (9,10), (4,11), (8,12), (7,13), (1,14), (2,15), (5,16), (0,17), (1,18), (0,19)}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</a:t>
            </a:r>
            <a:r>
              <a:rPr lang="ru-RU" sz="1400" dirty="0">
                <a:solidFill>
                  <a:srgbClr val="FF0000"/>
                </a:solidFill>
              </a:rPr>
              <a:t>(0,19), (0,2), (0,17)</a:t>
            </a:r>
            <a:r>
              <a:rPr lang="ru-RU" sz="1400" dirty="0"/>
              <a:t>, (1,18), (1,8), (1,14), (2,15), (4,11), (5,16), (5,7), (6,1), (6,9), (6,0), (7,13), (7,4), (8,12), (8,3), (9,10), (9,5), (10,6)}</a:t>
            </a:r>
          </a:p>
          <a:p>
            <a:endParaRPr lang="ru-RU" sz="1400" dirty="0"/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&gt;][20]{(6,0), (6,1), (0,2), (8,3), (7,4), (9,5), (10,6), (5,7), (1,8), (6,9), (9,10), (4,11), (8,12), (7,13), (1,14), (2,15), (5,16), (0,17), (1,18), (0,19)}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&gt;][20]{(0,19), (0,2), (0,17), (1,18), (1,8), (1,14), (2,15), (4,11), (5,16), (5,7), (6,1), (6,9), (6,0), (7,13), (7,4), (8,12), (8,3), (9,10), (9,5), (10,6)}</a:t>
            </a:r>
          </a:p>
          <a:p>
            <a:r>
              <a:rPr lang="ru-RU" sz="1400" dirty="0" err="1"/>
              <a:t>equal</a:t>
            </a:r>
            <a:r>
              <a:rPr lang="ru-RU" sz="1400" dirty="0"/>
              <a:t> </a:t>
            </a:r>
            <a:r>
              <a:rPr lang="ru-RU" sz="1400" dirty="0" err="1"/>
              <a:t>order</a:t>
            </a:r>
            <a:r>
              <a:rPr lang="ru-RU" sz="1400" dirty="0"/>
              <a:t> </a:t>
            </a:r>
            <a:r>
              <a:rPr lang="ru-RU" sz="1400" dirty="0" err="1"/>
              <a:t>first</a:t>
            </a:r>
            <a:r>
              <a:rPr lang="ru-RU" sz="1400" dirty="0"/>
              <a:t>(</a:t>
            </a:r>
            <a:r>
              <a:rPr lang="ru-RU" sz="1400" dirty="0" err="1"/>
              <a:t>sort</a:t>
            </a:r>
            <a:r>
              <a:rPr lang="ru-RU" sz="1400" dirty="0"/>
              <a:t>), </a:t>
            </a:r>
            <a:r>
              <a:rPr lang="ru-RU" sz="1400" dirty="0" err="1"/>
              <a:t>second</a:t>
            </a:r>
            <a:r>
              <a:rPr lang="ru-RU" sz="1400" dirty="0"/>
              <a:t>(</a:t>
            </a:r>
            <a:r>
              <a:rPr lang="ru-RU" sz="1400" dirty="0" err="1"/>
              <a:t>sort</a:t>
            </a:r>
            <a:r>
              <a:rPr lang="ru-RU" sz="1400" dirty="0"/>
              <a:t>): 1</a:t>
            </a:r>
          </a:p>
          <a:p>
            <a:endParaRPr lang="ru-RU" sz="1400" dirty="0"/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&gt;][20]{(6,0), (6,1), (0,2), (8,3), (7,4), (9,5), (10,6), (5,7), (1,8), (6,9), (9,10), (4,11), (8,12), (7,13), (1,14), (2,15), (5,16), (0,17), (1,18), (0,19)}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</a:t>
            </a:r>
            <a:r>
              <a:rPr lang="ru-RU" sz="1400" dirty="0">
                <a:solidFill>
                  <a:srgbClr val="FF0000"/>
                </a:solidFill>
              </a:rPr>
              <a:t>(0,2), (0,17), (0,19)</a:t>
            </a:r>
            <a:r>
              <a:rPr lang="ru-RU" sz="1400" dirty="0"/>
              <a:t>, (1,8), (1,14), (1,18), (2,15), (4,11), (5,7), (5,16), (6,0), (6,1), (6,9), (7,4), (7,13), (8,3), (8,12), (9,5), (9,10), (10,6)}</a:t>
            </a:r>
          </a:p>
          <a:p>
            <a:r>
              <a:rPr lang="ru-RU" sz="1400" dirty="0" err="1"/>
              <a:t>equal</a:t>
            </a:r>
            <a:r>
              <a:rPr lang="ru-RU" sz="1400" dirty="0"/>
              <a:t> </a:t>
            </a:r>
            <a:r>
              <a:rPr lang="ru-RU" sz="1400" dirty="0" err="1"/>
              <a:t>order</a:t>
            </a:r>
            <a:r>
              <a:rPr lang="ru-RU" sz="1400" dirty="0"/>
              <a:t> </a:t>
            </a:r>
            <a:r>
              <a:rPr lang="ru-RU" sz="1400" dirty="0" err="1"/>
              <a:t>first</a:t>
            </a:r>
            <a:r>
              <a:rPr lang="ru-RU" sz="1400" dirty="0"/>
              <a:t>(</a:t>
            </a:r>
            <a:r>
              <a:rPr lang="ru-RU" sz="1400" dirty="0" err="1"/>
              <a:t>sort</a:t>
            </a:r>
            <a:r>
              <a:rPr lang="ru-RU" sz="1400" dirty="0"/>
              <a:t>), </a:t>
            </a:r>
            <a:r>
              <a:rPr lang="ru-RU" sz="1400" dirty="0" err="1"/>
              <a:t>third</a:t>
            </a:r>
            <a:r>
              <a:rPr lang="ru-RU" sz="1400" dirty="0"/>
              <a:t>(</a:t>
            </a:r>
            <a:r>
              <a:rPr lang="ru-RU" sz="1400" dirty="0" err="1"/>
              <a:t>stable_sort</a:t>
            </a:r>
            <a:r>
              <a:rPr lang="ru-RU" sz="1400" dirty="0"/>
              <a:t>): 0</a:t>
            </a:r>
          </a:p>
          <a:p>
            <a:endParaRPr lang="ru-RU" sz="1400" dirty="0"/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&gt;][20]{(6,0), (6,1), (0,2), (8,3), (7,4), (9,5), (10,6), (5,7), (1,8), (6,9), (9,10), (4,11), (8,12), (7,13), (1,14), (2,15), (5,16), (0,17), (1,18), (0,19)}</a:t>
            </a:r>
          </a:p>
          <a:p>
            <a:r>
              <a:rPr lang="ru-RU" sz="1400" dirty="0" err="1"/>
              <a:t>vector</a:t>
            </a:r>
            <a:r>
              <a:rPr lang="ru-RU" sz="1400" dirty="0"/>
              <a:t>&lt;</a:t>
            </a:r>
            <a:r>
              <a:rPr lang="ru-RU" sz="1400" dirty="0" err="1"/>
              <a:t>Pair</a:t>
            </a:r>
            <a:r>
              <a:rPr lang="ru-RU" sz="1400" dirty="0"/>
              <a:t>&lt;</a:t>
            </a:r>
            <a:r>
              <a:rPr lang="ru-RU" sz="1400" dirty="0" err="1"/>
              <a:t>int</a:t>
            </a:r>
            <a:r>
              <a:rPr lang="ru-RU" sz="1400" dirty="0"/>
              <a:t>, </a:t>
            </a:r>
            <a:r>
              <a:rPr lang="ru-RU" sz="1400" dirty="0" err="1"/>
              <a:t>int</a:t>
            </a:r>
            <a:r>
              <a:rPr lang="ru-RU" sz="1400" dirty="0"/>
              <a:t>&gt; &gt;][20]{(0,2), (0,17), (0,19), (1,8), (1,14), (1,18), (2,15), (4,11), (5,7), (5,16), (6,0), (6,1), (6,9), (7,4), (7,13), (8,3), (8,12), (9,5), (9,10), (10,6)}</a:t>
            </a:r>
          </a:p>
          <a:p>
            <a:r>
              <a:rPr lang="ru-RU" sz="1400" dirty="0" err="1"/>
              <a:t>equal</a:t>
            </a:r>
            <a:r>
              <a:rPr lang="ru-RU" sz="1400" dirty="0"/>
              <a:t> </a:t>
            </a:r>
            <a:r>
              <a:rPr lang="ru-RU" sz="1400" dirty="0" err="1"/>
              <a:t>order</a:t>
            </a:r>
            <a:r>
              <a:rPr lang="ru-RU" sz="1400" dirty="0"/>
              <a:t> </a:t>
            </a:r>
            <a:r>
              <a:rPr lang="ru-RU" sz="1400" dirty="0" err="1"/>
              <a:t>third</a:t>
            </a:r>
            <a:r>
              <a:rPr lang="ru-RU" sz="1400" dirty="0"/>
              <a:t>(</a:t>
            </a:r>
            <a:r>
              <a:rPr lang="ru-RU" sz="1400" dirty="0" err="1"/>
              <a:t>stable_sort</a:t>
            </a:r>
            <a:r>
              <a:rPr lang="ru-RU" sz="1400" dirty="0"/>
              <a:t>), </a:t>
            </a:r>
            <a:r>
              <a:rPr lang="ru-RU" sz="1400" dirty="0" err="1"/>
              <a:t>fourth</a:t>
            </a:r>
            <a:r>
              <a:rPr lang="ru-RU" sz="1400" dirty="0"/>
              <a:t>(</a:t>
            </a:r>
            <a:r>
              <a:rPr lang="ru-RU" sz="1400" dirty="0" err="1"/>
              <a:t>stable_sort</a:t>
            </a:r>
            <a:r>
              <a:rPr lang="ru-RU" sz="1400" dirty="0"/>
              <a:t>): 1</a:t>
            </a:r>
          </a:p>
        </p:txBody>
      </p:sp>
    </p:spTree>
    <p:extLst>
      <p:ext uri="{BB962C8B-B14F-4D97-AF65-F5344CB8AC3E}">
        <p14:creationId xmlns:p14="http://schemas.microsoft.com/office/powerpoint/2010/main" val="1689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4" name="Picture 2" descr="Крепитесь Конец близок, Мем Зима близко крепитесь (Нед Старк) - Рисовач .Р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71718"/>
            <a:ext cx="3944471" cy="2958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 стандартной библиотеки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100571"/>
            <a:ext cx="10363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стандартной </a:t>
            </a:r>
            <a:r>
              <a:rPr lang="ru-RU" dirty="0" smtClean="0"/>
              <a:t>библиотеке </a:t>
            </a:r>
            <a:r>
              <a:rPr lang="ru-RU" dirty="0"/>
              <a:t>С++ выделяют следующие компоненты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Language support library </a:t>
            </a:r>
            <a:r>
              <a:rPr lang="ru-RU" dirty="0"/>
              <a:t>– отвечает за языковую поддержку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Diagnostics library</a:t>
            </a:r>
            <a:r>
              <a:rPr lang="ru-RU" dirty="0"/>
              <a:t> – отвечает за исключения(ошибки времени исполнения)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General utilities library</a:t>
            </a:r>
            <a:r>
              <a:rPr lang="en-US" dirty="0"/>
              <a:t> </a:t>
            </a:r>
            <a:r>
              <a:rPr lang="ru-RU" dirty="0"/>
              <a:t>– отвечает за утилиты общего характера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Strings library </a:t>
            </a:r>
            <a:r>
              <a:rPr lang="ru-RU" dirty="0"/>
              <a:t>– отвечает за работу со строками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Localization library </a:t>
            </a:r>
            <a:r>
              <a:rPr lang="ru-RU" dirty="0"/>
              <a:t>– отвечает за локализацию программы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Containers library </a:t>
            </a:r>
            <a:r>
              <a:rPr lang="ru-RU" dirty="0"/>
              <a:t>– отвечает за все варианты контейнеров и адаптеров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Iterators library</a:t>
            </a:r>
            <a:r>
              <a:rPr lang="ru-RU" dirty="0"/>
              <a:t> – отвечает за итераторы для работы с контейнерами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Algorithms library </a:t>
            </a:r>
            <a:r>
              <a:rPr lang="ru-RU" dirty="0"/>
              <a:t>– отвечает за стандартные алгоритмы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Numerics</a:t>
            </a:r>
            <a:r>
              <a:rPr lang="en-US" b="1" dirty="0"/>
              <a:t> library </a:t>
            </a:r>
            <a:r>
              <a:rPr lang="ru-RU" dirty="0"/>
              <a:t>– отвечает за работу с числами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Input/output library </a:t>
            </a:r>
            <a:r>
              <a:rPr lang="ru-RU" dirty="0"/>
              <a:t>– отвечает за ввод/вывод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Regular expressions library </a:t>
            </a:r>
            <a:r>
              <a:rPr lang="ru-RU" dirty="0"/>
              <a:t>– отвечает за регулярные выражения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Atomic operations library </a:t>
            </a:r>
            <a:r>
              <a:rPr lang="ru-RU" dirty="0"/>
              <a:t>– отвечает за атомарные операции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Thread support library </a:t>
            </a:r>
            <a:r>
              <a:rPr lang="ru-RU" dirty="0"/>
              <a:t>– отвечает за </a:t>
            </a:r>
            <a:r>
              <a:rPr lang="ru-RU" dirty="0" err="1"/>
              <a:t>многопоточность</a:t>
            </a:r>
            <a:endParaRPr lang="ru-RU" dirty="0"/>
          </a:p>
          <a:p>
            <a:r>
              <a:rPr lang="ru-RU" dirty="0"/>
              <a:t>В  стандартной библиотеке шаблонов</a:t>
            </a:r>
            <a:r>
              <a:rPr lang="en-US" dirty="0"/>
              <a:t> </a:t>
            </a:r>
            <a:r>
              <a:rPr lang="ru-RU" dirty="0"/>
              <a:t>выделяют пять основных компонентов: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Контейнер</a:t>
            </a:r>
            <a:r>
              <a:rPr lang="ru-RU" dirty="0"/>
              <a:t> (</a:t>
            </a:r>
            <a:r>
              <a:rPr lang="en-US" dirty="0"/>
              <a:t>container)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Итератор</a:t>
            </a:r>
            <a:r>
              <a:rPr lang="ru-RU" dirty="0"/>
              <a:t> (</a:t>
            </a:r>
            <a:r>
              <a:rPr lang="en-US" dirty="0"/>
              <a:t>iterator)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Алгоритмы</a:t>
            </a:r>
            <a:r>
              <a:rPr lang="ru-RU" dirty="0"/>
              <a:t> (</a:t>
            </a:r>
            <a:r>
              <a:rPr lang="en-US" dirty="0"/>
              <a:t>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Адаптеры</a:t>
            </a:r>
            <a:r>
              <a:rPr lang="ru-RU" dirty="0"/>
              <a:t> (</a:t>
            </a:r>
            <a:r>
              <a:rPr lang="en-US" dirty="0"/>
              <a:t>adaptor)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Функциональные объекты</a:t>
            </a:r>
            <a:r>
              <a:rPr lang="ru-RU" dirty="0"/>
              <a:t> (</a:t>
            </a:r>
            <a:r>
              <a:rPr lang="en-US" dirty="0" err="1"/>
              <a:t>functor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2" descr="Wrapping a C library in C++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50" y="4135925"/>
            <a:ext cx="2631540" cy="26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Библиотека алгоритмов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100571"/>
            <a:ext cx="1151068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Алгоритм</a:t>
            </a:r>
            <a:r>
              <a:rPr lang="ru-RU" dirty="0"/>
              <a:t> — конечная совокупность точно заданных правил решения произвольного класса задач или набор инструкций, описывающих порядок действий исполнителя для решения некоторой задачи. </a:t>
            </a:r>
          </a:p>
          <a:p>
            <a:r>
              <a:rPr lang="ru-RU" b="1" dirty="0"/>
              <a:t>Методы сортировки коллекции</a:t>
            </a:r>
            <a:r>
              <a:rPr lang="ru-RU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</a:t>
            </a:r>
            <a:r>
              <a:rPr lang="ru-RU" dirty="0"/>
              <a:t> </a:t>
            </a:r>
            <a:r>
              <a:rPr lang="en-US" dirty="0"/>
              <a:t>- </a:t>
            </a:r>
            <a:r>
              <a:rPr lang="ru-RU" dirty="0"/>
              <a:t>сортировка</a:t>
            </a:r>
            <a:r>
              <a:rPr lang="en-US" dirty="0"/>
              <a:t>,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stable_sort</a:t>
            </a:r>
            <a:r>
              <a:rPr lang="ru-RU" dirty="0"/>
              <a:t> – стабильная сортировка</a:t>
            </a:r>
            <a:r>
              <a:rPr lang="en-US" dirty="0"/>
              <a:t>,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partial_sort</a:t>
            </a:r>
            <a:r>
              <a:rPr lang="ru-RU" dirty="0"/>
              <a:t> – частичная сортировка</a:t>
            </a:r>
            <a:r>
              <a:rPr lang="en-US" dirty="0"/>
              <a:t>,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partial_sort_copy</a:t>
            </a:r>
            <a:r>
              <a:rPr lang="ru-RU" dirty="0"/>
              <a:t> – частичная сортировка с копированием</a:t>
            </a:r>
            <a:r>
              <a:rPr lang="en-US" dirty="0"/>
              <a:t>,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nth_element</a:t>
            </a:r>
            <a:r>
              <a:rPr lang="ru-RU" dirty="0"/>
              <a:t> – </a:t>
            </a:r>
            <a:r>
              <a:rPr lang="ru-RU" dirty="0" smtClean="0"/>
              <a:t>группировка </a:t>
            </a:r>
            <a:r>
              <a:rPr lang="ru-RU" dirty="0"/>
              <a:t>элементов больше и меньше определенного</a:t>
            </a:r>
          </a:p>
          <a:p>
            <a:r>
              <a:rPr lang="ru-RU" b="1" dirty="0"/>
              <a:t>Работа с отсортированными коллекциями</a:t>
            </a:r>
            <a:r>
              <a:rPr lang="en-US" b="1" dirty="0"/>
              <a:t>: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binary_search</a:t>
            </a:r>
            <a:r>
              <a:rPr lang="ru-RU" dirty="0"/>
              <a:t> – бинарный поиск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lower_bound</a:t>
            </a:r>
            <a:r>
              <a:rPr lang="ru-RU" dirty="0"/>
              <a:t> – поиск первого не меньшего элемента упорядоченной последовательности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upper_bound</a:t>
            </a:r>
            <a:r>
              <a:rPr lang="ru-RU" dirty="0"/>
              <a:t> – поиск первого большего элемента упорядоченной последовательности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</a:t>
            </a:r>
            <a:r>
              <a:rPr lang="ru-RU" dirty="0"/>
              <a:t> – объединение отсортированных последовательностей и запись в место указанное для результата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inplace_merge</a:t>
            </a:r>
            <a:r>
              <a:rPr lang="ru-RU" dirty="0"/>
              <a:t> – объединение последовательностей и запись в начало </a:t>
            </a:r>
            <a:r>
              <a:rPr lang="ru-RU" dirty="0" smtClean="0"/>
              <a:t>объединяемых </a:t>
            </a:r>
            <a:r>
              <a:rPr lang="ru-RU" dirty="0"/>
              <a:t>последовательностей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</a:t>
            </a:r>
            <a:r>
              <a:rPr lang="ru-RU" dirty="0"/>
              <a:t> – проверяет включает ли одна последовательность другую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</a:t>
            </a:r>
            <a:r>
              <a:rPr lang="ru-RU" dirty="0"/>
              <a:t> – минимальное значение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</a:t>
            </a:r>
            <a:r>
              <a:rPr lang="ru-RU" dirty="0"/>
              <a:t> –максимальное значение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min_element</a:t>
            </a:r>
            <a:r>
              <a:rPr lang="ru-RU" dirty="0"/>
              <a:t> – минимальный элемент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max_element</a:t>
            </a:r>
            <a:r>
              <a:rPr lang="ru-RU" dirty="0"/>
              <a:t> – максимальный элемент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9" name="Picture 2" descr="Простой Алгоритм Делать я его, конечно, не буду, Мем Конечно не буд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970" y="1680114"/>
            <a:ext cx="2731130" cy="204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коллекциями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30128"/>
            <a:ext cx="102104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Методы перебора всех элементов коллекции и их обработки</a:t>
            </a:r>
            <a:r>
              <a:rPr lang="ru-RU" dirty="0"/>
              <a:t>: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count </a:t>
            </a:r>
            <a:r>
              <a:rPr lang="en-US" dirty="0"/>
              <a:t>– </a:t>
            </a:r>
            <a:r>
              <a:rPr lang="ru-RU" dirty="0"/>
              <a:t>подсчет элементов по значению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count_if</a:t>
            </a:r>
            <a:r>
              <a:rPr lang="ru-RU" dirty="0"/>
              <a:t> – подсчет по условию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</a:t>
            </a:r>
            <a:r>
              <a:rPr lang="ru-RU" dirty="0"/>
              <a:t> – поиск по значению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find_if</a:t>
            </a:r>
            <a:r>
              <a:rPr lang="ru-RU" dirty="0"/>
              <a:t> – поиск по условию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adjacent_find</a:t>
            </a:r>
            <a:r>
              <a:rPr lang="ru-RU" dirty="0"/>
              <a:t> – поиск одинаковых соседних пар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for_each</a:t>
            </a:r>
            <a:r>
              <a:rPr lang="ru-RU" dirty="0" smtClean="0"/>
              <a:t> – перебор всех элементов и применение к ним функции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mismatch</a:t>
            </a:r>
            <a:r>
              <a:rPr lang="ru-RU" dirty="0" smtClean="0"/>
              <a:t> </a:t>
            </a:r>
            <a:r>
              <a:rPr lang="ru-RU" dirty="0"/>
              <a:t>– поиск первого различающегося элемента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equal</a:t>
            </a:r>
            <a:r>
              <a:rPr lang="ru-RU" dirty="0"/>
              <a:t> – сравнение на равенство </a:t>
            </a:r>
            <a:r>
              <a:rPr lang="ru-RU" dirty="0" smtClean="0"/>
              <a:t>последовательностей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</a:t>
            </a:r>
            <a:r>
              <a:rPr lang="ru-RU" dirty="0"/>
              <a:t> - </a:t>
            </a:r>
            <a:r>
              <a:rPr lang="ru-RU" dirty="0" smtClean="0"/>
              <a:t>копирование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copy_backward</a:t>
            </a:r>
            <a:r>
              <a:rPr lang="ru-RU" dirty="0"/>
              <a:t> – обратное </a:t>
            </a:r>
            <a:r>
              <a:rPr lang="ru-RU" dirty="0" smtClean="0"/>
              <a:t>копирование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swap</a:t>
            </a:r>
            <a:r>
              <a:rPr lang="ru-RU" dirty="0"/>
              <a:t> – обмен элементов по </a:t>
            </a:r>
            <a:r>
              <a:rPr lang="ru-RU" dirty="0" smtClean="0"/>
              <a:t>значению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iter_swap</a:t>
            </a:r>
            <a:r>
              <a:rPr lang="ru-RU" dirty="0"/>
              <a:t> – обмен элементов через </a:t>
            </a:r>
            <a:r>
              <a:rPr lang="ru-RU" dirty="0" smtClean="0"/>
              <a:t>указатели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swap_ranges</a:t>
            </a:r>
            <a:r>
              <a:rPr lang="ru-RU" dirty="0"/>
              <a:t> – обмена </a:t>
            </a:r>
            <a:r>
              <a:rPr lang="ru-RU" dirty="0" smtClean="0"/>
              <a:t>диапазонов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</a:t>
            </a:r>
            <a:r>
              <a:rPr lang="ru-RU" dirty="0"/>
              <a:t> – заполнение </a:t>
            </a:r>
            <a:r>
              <a:rPr lang="ru-RU" dirty="0" smtClean="0"/>
              <a:t>последовательности значениями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fill_n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заполнение </a:t>
            </a:r>
            <a:r>
              <a:rPr lang="en-US" dirty="0"/>
              <a:t>N </a:t>
            </a:r>
            <a:r>
              <a:rPr lang="ru-RU" dirty="0"/>
              <a:t>элементов </a:t>
            </a:r>
            <a:r>
              <a:rPr lang="ru-RU" dirty="0" smtClean="0"/>
              <a:t>контейнера </a:t>
            </a:r>
            <a:r>
              <a:rPr lang="ru-RU" dirty="0" smtClean="0"/>
              <a:t>значениями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</a:t>
            </a:r>
            <a:r>
              <a:rPr lang="ru-RU" dirty="0" smtClean="0"/>
              <a:t> – вызов функции генератора для заполнения каждого элемента последовательности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generate_n</a:t>
            </a:r>
            <a:r>
              <a:rPr lang="ru-RU" dirty="0" smtClean="0"/>
              <a:t> – заполнение </a:t>
            </a:r>
            <a:r>
              <a:rPr lang="en-US" dirty="0" smtClean="0"/>
              <a:t>N </a:t>
            </a:r>
            <a:r>
              <a:rPr lang="ru-RU" dirty="0" smtClean="0"/>
              <a:t>элементов при помощи генератора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30" y="1962725"/>
            <a:ext cx="3475429" cy="34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 коллекциями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437778"/>
            <a:ext cx="84892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Методы </a:t>
            </a:r>
            <a:r>
              <a:rPr lang="ru-RU" b="1" dirty="0" smtClean="0"/>
              <a:t>перебора и </a:t>
            </a:r>
            <a:r>
              <a:rPr lang="ru-RU" b="1" dirty="0" smtClean="0"/>
              <a:t>манипуляции элементами коллекции</a:t>
            </a:r>
            <a:r>
              <a:rPr lang="ru-RU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replace</a:t>
            </a:r>
            <a:r>
              <a:rPr lang="ru-RU" dirty="0" smtClean="0"/>
              <a:t> </a:t>
            </a:r>
            <a:r>
              <a:rPr lang="ru-RU" dirty="0"/>
              <a:t>– замена одного значения на другое в интервале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replace_if</a:t>
            </a:r>
            <a:r>
              <a:rPr lang="ru-RU" dirty="0"/>
              <a:t> – замена по </a:t>
            </a:r>
            <a:r>
              <a:rPr lang="ru-RU" dirty="0" smtClean="0"/>
              <a:t>условию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</a:t>
            </a:r>
            <a:r>
              <a:rPr lang="ru-RU" dirty="0" smtClean="0"/>
              <a:t> </a:t>
            </a:r>
            <a:r>
              <a:rPr lang="ru-RU" dirty="0"/>
              <a:t>– преобразование каждого элемента последовательности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</a:t>
            </a:r>
            <a:r>
              <a:rPr lang="ru-RU" dirty="0"/>
              <a:t> – удаление элемента по значению в интервале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remove_if</a:t>
            </a:r>
            <a:r>
              <a:rPr lang="ru-RU" dirty="0"/>
              <a:t> – удаление элементов по условию</a:t>
            </a:r>
            <a:r>
              <a:rPr lang="en-US" dirty="0"/>
              <a:t>,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remove_copy</a:t>
            </a:r>
            <a:r>
              <a:rPr lang="ru-RU" dirty="0" smtClean="0"/>
              <a:t> </a:t>
            </a:r>
            <a:r>
              <a:rPr lang="ru-RU" dirty="0"/>
              <a:t>– копирование элементов с игнорированием по значению</a:t>
            </a:r>
            <a:r>
              <a:rPr lang="en-US" dirty="0" smtClean="0"/>
              <a:t>,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remove_copy_if</a:t>
            </a:r>
            <a:r>
              <a:rPr lang="ru-RU" dirty="0" smtClean="0"/>
              <a:t> </a:t>
            </a:r>
            <a:r>
              <a:rPr lang="ru-RU" dirty="0"/>
              <a:t>– копирование с игнорированием по условию</a:t>
            </a:r>
            <a:r>
              <a:rPr lang="en-US" dirty="0" smtClean="0"/>
              <a:t>,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unique</a:t>
            </a:r>
            <a:r>
              <a:rPr lang="ru-RU" dirty="0" smtClean="0"/>
              <a:t> </a:t>
            </a:r>
            <a:r>
              <a:rPr lang="en-US" dirty="0"/>
              <a:t>– </a:t>
            </a:r>
            <a:r>
              <a:rPr lang="ru-RU" dirty="0"/>
              <a:t>получение уникальной </a:t>
            </a:r>
            <a:r>
              <a:rPr lang="ru-RU" dirty="0" smtClean="0"/>
              <a:t>последовательности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unique_copy</a:t>
            </a:r>
            <a:r>
              <a:rPr lang="ru-RU" dirty="0" smtClean="0"/>
              <a:t> </a:t>
            </a:r>
            <a:r>
              <a:rPr lang="ru-RU" dirty="0"/>
              <a:t>– копирование только уникальных </a:t>
            </a:r>
            <a:r>
              <a:rPr lang="ru-RU" dirty="0" smtClean="0"/>
              <a:t>значений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reverse</a:t>
            </a:r>
            <a:r>
              <a:rPr lang="ru-RU" dirty="0" smtClean="0"/>
              <a:t> </a:t>
            </a:r>
            <a:r>
              <a:rPr lang="ru-RU" dirty="0"/>
              <a:t>– инверсия </a:t>
            </a:r>
            <a:r>
              <a:rPr lang="ru-RU" dirty="0" smtClean="0"/>
              <a:t>последовательности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reverse_copy</a:t>
            </a:r>
            <a:r>
              <a:rPr lang="ru-RU" dirty="0" smtClean="0"/>
              <a:t> </a:t>
            </a:r>
            <a:r>
              <a:rPr lang="ru-RU" dirty="0"/>
              <a:t>– копирование обратной </a:t>
            </a:r>
            <a:r>
              <a:rPr lang="ru-RU" dirty="0" smtClean="0"/>
              <a:t>последовательности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rotate</a:t>
            </a:r>
            <a:r>
              <a:rPr lang="ru-RU" dirty="0" smtClean="0"/>
              <a:t> </a:t>
            </a:r>
            <a:r>
              <a:rPr lang="ru-RU" dirty="0"/>
              <a:t>– поворот последовательности по </a:t>
            </a:r>
            <a:r>
              <a:rPr lang="ru-RU" dirty="0" smtClean="0"/>
              <a:t>направлению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rotate_copy</a:t>
            </a:r>
            <a:r>
              <a:rPr lang="ru-RU" dirty="0" smtClean="0"/>
              <a:t> </a:t>
            </a:r>
            <a:r>
              <a:rPr lang="ru-RU" dirty="0"/>
              <a:t>– поворот последовательности с </a:t>
            </a:r>
            <a:r>
              <a:rPr lang="ru-RU" dirty="0" smtClean="0"/>
              <a:t>копированием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random_shuffle</a:t>
            </a:r>
            <a:r>
              <a:rPr lang="ru-RU" dirty="0" smtClean="0"/>
              <a:t> </a:t>
            </a:r>
            <a:r>
              <a:rPr lang="ru-RU" dirty="0"/>
              <a:t>– перемешивание </a:t>
            </a:r>
            <a:r>
              <a:rPr lang="ru-RU" dirty="0" smtClean="0"/>
              <a:t>последовательности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artition</a:t>
            </a:r>
            <a:r>
              <a:rPr lang="ru-RU" dirty="0" smtClean="0"/>
              <a:t> – разбиение на диапазоны по условию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30" y="1962725"/>
            <a:ext cx="3475429" cy="34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где сигнатуры?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6" y="1316573"/>
            <a:ext cx="11095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Приводить сигнатуры для каждого из перечисленных методов слишком расточительно по месту на слайдах, поэтому, просто пользуйтесь сайтом </a:t>
            </a:r>
            <a:r>
              <a:rPr lang="en-US" dirty="0" err="1" smtClean="0"/>
              <a:t>cppreference</a:t>
            </a:r>
            <a:r>
              <a:rPr lang="en-US" dirty="0"/>
              <a:t>: https://en.cppreference.com/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2175940"/>
            <a:ext cx="7639050" cy="29527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6" y="5341726"/>
            <a:ext cx="11095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 этом сайте есть все элементы стандартной библиотеки, от контейнеров и алгоритмов, до библиотеки параллельных потоков. Практически на каждой странице есть пример, описание искомого метода или класса, а так же его ограничения и особенности.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79" y="2353110"/>
            <a:ext cx="2775580" cy="27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3123444" y="1564235"/>
            <a:ext cx="8385376" cy="3693319"/>
            <a:chOff x="2364949" y="1494379"/>
            <a:chExt cx="8385376" cy="3693319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364949" y="1494379"/>
              <a:ext cx="4317352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main(){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vector&lt;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 v(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auto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&amp; el: v){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el = -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50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+ rand() %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el &lt;&lt; 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", 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sort(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v.begin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(),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v.end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auto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el: v){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el &lt;&lt; 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", 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682301" y="3017874"/>
              <a:ext cx="40680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-9, 17, -16, -50, 19, -26, 28, 8, 12, 14, </a:t>
              </a:r>
            </a:p>
            <a:p>
              <a:r>
                <a:rPr lang="ru-RU" dirty="0"/>
                <a:t>-50, -26, -16, -9, 8, 12, 14, 17, 19, 28,</a:t>
              </a:r>
            </a:p>
          </p:txBody>
        </p:sp>
      </p:grpSp>
      <p:pic>
        <p:nvPicPr>
          <p:cNvPr id="12" name="Picture 2" descr="И это все?, Мем Девочка в недоумени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9" y="2161516"/>
            <a:ext cx="2498755" cy="24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3665</TotalTime>
  <Words>2836</Words>
  <Application>Microsoft Office PowerPoint</Application>
  <PresentationFormat>Широкоэкранный</PresentationFormat>
  <Paragraphs>622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367</cp:revision>
  <dcterms:created xsi:type="dcterms:W3CDTF">2018-10-31T17:08:02Z</dcterms:created>
  <dcterms:modified xsi:type="dcterms:W3CDTF">2025-11-10T03:10:28Z</dcterms:modified>
</cp:coreProperties>
</file>